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Default Extension="xlsm" ContentType="application/vnd.ms-excel.sheet.macroEnabled.12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  <p:sldMasterId id="2147483669" r:id="rId3"/>
  </p:sldMasterIdLst>
  <p:notesMasterIdLst>
    <p:notesMasterId r:id="rId26"/>
  </p:notesMasterIdLst>
  <p:handoutMasterIdLst>
    <p:handoutMasterId r:id="rId27"/>
  </p:handoutMasterIdLst>
  <p:sldIdLst>
    <p:sldId id="479" r:id="rId4"/>
    <p:sldId id="478" r:id="rId5"/>
    <p:sldId id="519" r:id="rId6"/>
    <p:sldId id="526" r:id="rId7"/>
    <p:sldId id="520" r:id="rId8"/>
    <p:sldId id="483" r:id="rId9"/>
    <p:sldId id="542" r:id="rId10"/>
    <p:sldId id="617" r:id="rId11"/>
    <p:sldId id="529" r:id="rId12"/>
    <p:sldId id="544" r:id="rId13"/>
    <p:sldId id="618" r:id="rId14"/>
    <p:sldId id="576" r:id="rId15"/>
    <p:sldId id="619" r:id="rId16"/>
    <p:sldId id="621" r:id="rId17"/>
    <p:sldId id="626" r:id="rId18"/>
    <p:sldId id="622" r:id="rId19"/>
    <p:sldId id="623" r:id="rId20"/>
    <p:sldId id="624" r:id="rId21"/>
    <p:sldId id="625" r:id="rId22"/>
    <p:sldId id="528" r:id="rId23"/>
    <p:sldId id="571" r:id="rId24"/>
    <p:sldId id="461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0000"/>
    <a:srgbClr val="00B0F0"/>
    <a:srgbClr val="E20074"/>
    <a:srgbClr val="D53C09"/>
    <a:srgbClr val="91C000"/>
    <a:srgbClr val="0094C6"/>
    <a:srgbClr val="0088CE"/>
    <a:srgbClr val="19611B"/>
    <a:srgbClr val="D3DF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632" autoAdjust="0"/>
    <p:restoredTop sz="95714" autoAdjust="0"/>
  </p:normalViewPr>
  <p:slideViewPr>
    <p:cSldViewPr snapToObjects="1" showGuides="1">
      <p:cViewPr>
        <p:scale>
          <a:sx n="90" d="100"/>
          <a:sy n="90" d="100"/>
        </p:scale>
        <p:origin x="-810" y="-72"/>
      </p:cViewPr>
      <p:guideLst>
        <p:guide orient="horz" pos="572"/>
        <p:guide orient="horz" pos="3974"/>
        <p:guide orient="horz" pos="1706"/>
        <p:guide orient="horz" pos="3521"/>
        <p:guide pos="5602"/>
        <p:guide pos="158"/>
        <p:guide pos="1519"/>
        <p:guide pos="2880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1.xlsm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10.xlsm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3.xlsm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7.xlsm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8.xlsm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1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.xlsm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20.xlsm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21.xlsm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22.xlsm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23.xlsm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Office_Excel_munkalap24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25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26.xlsx"/><Relationship Id="rId1" Type="http://schemas.openxmlformats.org/officeDocument/2006/relationships/themeOverride" Target="../theme/themeOverride1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7.xlsm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8.xlsm"/><Relationship Id="rId1" Type="http://schemas.openxmlformats.org/officeDocument/2006/relationships/themeOverride" Target="../theme/themeOverride1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29.xlsm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3.xlsm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4.xlsm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5.xlsm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6.xlsm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munkalap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akr_bar_t_Microsoft_Office_Excel_munkalap9.xlsm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37175925926003"/>
          <c:y val="0.10066423611111136"/>
          <c:w val="0.49758055555555641"/>
          <c:h val="0.7463708333333354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D53C09"/>
              </a:solidFill>
              <a:effectLst/>
            </c:spPr>
          </c:dPt>
          <c:dPt>
            <c:idx val="2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Munka1!$A$2:$A$4</c:f>
              <c:strCache>
                <c:ptCount val="2"/>
                <c:pt idx="0">
                  <c:v>Férfi</c:v>
                </c:pt>
                <c:pt idx="1">
                  <c:v>Nő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465.00085016926391</c:v>
                </c:pt>
                <c:pt idx="1">
                  <c:v>534.99951143745568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37175925926003"/>
          <c:y val="0.10066423611111136"/>
          <c:w val="0.49758055555555641"/>
          <c:h val="0.7463708333333354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D53C09"/>
            </a:solidFill>
            <a:effectLst/>
          </c:spPr>
          <c:dPt>
            <c:idx val="1"/>
            <c:spPr>
              <a:solidFill>
                <a:srgbClr val="91C000"/>
              </a:solidFill>
              <a:effectLst/>
            </c:spPr>
          </c:dPt>
          <c:dLbls>
            <c:dLbl>
              <c:idx val="2"/>
              <c:delete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Munka1!$A$2:$A$4</c:f>
              <c:strCache>
                <c:ptCount val="3"/>
                <c:pt idx="0">
                  <c:v>Igen</c:v>
                </c:pt>
                <c:pt idx="1">
                  <c:v>Nem, csak Vecsésen élt</c:v>
                </c:pt>
                <c:pt idx="2">
                  <c:v>NT/NV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453.91352505420718</c:v>
                </c:pt>
                <c:pt idx="1">
                  <c:v>542.25336240032402</c:v>
                </c:pt>
                <c:pt idx="2">
                  <c:v>3.8334741521893352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77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Bp</c:v>
                </c:pt>
              </c:strCache>
            </c:strRef>
          </c:tx>
          <c:spPr>
            <a:solidFill>
              <a:srgbClr val="0094C6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21.9049522793321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Pest megye</c:v>
                </c:pt>
              </c:strCache>
            </c:strRef>
          </c:tx>
          <c:spPr>
            <a:solidFill>
              <a:srgbClr val="FBA52D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7.9028150064628395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ÉK - Mo.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5.0775588726896235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DK - Mo.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5.3638481115954173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DNY - Mo.</c:v>
                </c:pt>
              </c:strCache>
            </c:strRef>
          </c:tx>
          <c:spPr>
            <a:solidFill>
              <a:srgbClr val="006EA6"/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0.58392797576503241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ÉNY - Mo.</c:v>
                </c:pt>
              </c:strCache>
            </c:strRef>
          </c:tx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1.4055527952933338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Nem besorolható/külföld</c:v>
                </c:pt>
              </c:strCache>
            </c:strRef>
          </c:tx>
          <c:spPr>
            <a:solidFill>
              <a:srgbClr val="D53C09">
                <a:lumMod val="40000"/>
                <a:lumOff val="60000"/>
              </a:srgbClr>
            </a:solidFill>
          </c:spPr>
          <c:dLbls>
            <c:numFmt formatCode="#,##0" sourceLinked="0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Munka1!$H$2</c:f>
              <c:numCache>
                <c:formatCode>0.0</c:formatCode>
                <c:ptCount val="1"/>
                <c:pt idx="0">
                  <c:v>3.1526810504699374</c:v>
                </c:pt>
              </c:numCache>
            </c:numRef>
          </c:val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Csak Vecsésen élt</c:v>
                </c:pt>
              </c:strCache>
            </c:strRef>
          </c:tx>
          <c:spPr>
            <a:solidFill>
              <a:srgbClr val="91C000"/>
            </a:solidFill>
          </c:spPr>
          <c:dLbls>
            <c:numFmt formatCode="#,##0" sourceLinked="0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Munka1!$I$2</c:f>
              <c:numCache>
                <c:formatCode>0.0</c:formatCode>
                <c:ptCount val="1"/>
                <c:pt idx="0">
                  <c:v>54.608663908391001</c:v>
                </c:pt>
              </c:numCache>
            </c:numRef>
          </c:val>
        </c:ser>
        <c:gapWidth val="10"/>
        <c:overlap val="100"/>
        <c:axId val="97815552"/>
        <c:axId val="97829632"/>
      </c:barChart>
      <c:catAx>
        <c:axId val="97815552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97829632"/>
        <c:crosses val="autoZero"/>
        <c:auto val="1"/>
        <c:lblAlgn val="ctr"/>
        <c:lblOffset val="100"/>
      </c:catAx>
      <c:valAx>
        <c:axId val="97829632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9781555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759E-3"/>
          <c:y val="0.67746206197870573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Főváros</c:v>
                </c:pt>
              </c:strCache>
            </c:strRef>
          </c:tx>
          <c:spPr>
            <a:solidFill>
              <a:srgbClr val="0094C6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21.9049522793321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Megyeszékhely</c:v>
                </c:pt>
              </c:strCache>
            </c:strRef>
          </c:tx>
          <c:spPr>
            <a:solidFill>
              <a:srgbClr val="FBA52D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2.0561229425768999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Város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11.446110235536784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Község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5.9951714287923625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Nem besorolható/külföld</c:v>
                </c:pt>
              </c:strCache>
            </c:strRef>
          </c:tx>
          <c:spPr>
            <a:solidFill>
              <a:srgbClr val="D53C09">
                <a:lumMod val="40000"/>
                <a:lumOff val="60000"/>
              </a:srgbClr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3.9889792053701485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Csak Vecsésen élt</c:v>
                </c:pt>
              </c:strCache>
            </c:strRef>
          </c:tx>
          <c:spPr>
            <a:solidFill>
              <a:srgbClr val="91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54.608663908391001</c:v>
                </c:pt>
              </c:numCache>
            </c:numRef>
          </c:val>
        </c:ser>
        <c:gapWidth val="10"/>
        <c:overlap val="100"/>
        <c:axId val="98044928"/>
        <c:axId val="98063104"/>
      </c:barChart>
      <c:catAx>
        <c:axId val="98044928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98063104"/>
        <c:crosses val="autoZero"/>
        <c:auto val="1"/>
        <c:lblAlgn val="ctr"/>
        <c:lblOffset val="100"/>
      </c:catAx>
      <c:valAx>
        <c:axId val="98063104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9804492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765E-3"/>
          <c:y val="0.67746206197870551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462730893359885"/>
          <c:y val="4.3172869650212886E-2"/>
          <c:w val="0.40375563979626045"/>
          <c:h val="0.89364869202288166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Lbls>
            <c:dLbl>
              <c:idx val="6"/>
              <c:layout>
                <c:manualLayout>
                  <c:x val="-4.2452720633676819E-2"/>
                  <c:y val="-8.4202905564488282E-5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4.1740803648246304E-2"/>
                  <c:y val="2.8405583419370199E-3"/>
                </c:manualLayout>
              </c:layout>
              <c:dLblPos val="outEnd"/>
              <c:showVal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Munka1!$A$2:$A$13</c:f>
              <c:strCache>
                <c:ptCount val="12"/>
                <c:pt idx="0">
                  <c:v>Helyi újságból, szórólapról, reklámújságból</c:v>
                </c:pt>
                <c:pt idx="1">
                  <c:v>Helyi tévéből (Vecsési Magazin)</c:v>
                </c:pt>
                <c:pt idx="2">
                  <c:v>Szomszédtól</c:v>
                </c:pt>
                <c:pt idx="3">
                  <c:v>Baráttól, ismerőstől</c:v>
                </c:pt>
                <c:pt idx="4">
                  <c:v>Családtagtól</c:v>
                </c:pt>
                <c:pt idx="5">
                  <c:v>Vecsés honlapjáról</c:v>
                </c:pt>
                <c:pt idx="6">
                  <c:v>Lakossági fórumon</c:v>
                </c:pt>
                <c:pt idx="7">
                  <c:v>Testületi ülésen elhangzottakból</c:v>
                </c:pt>
                <c:pt idx="8">
                  <c:v>Internetről, közösségi oldalakról</c:v>
                </c:pt>
                <c:pt idx="9">
                  <c:v>Munkahelyről, kollégáktól</c:v>
                </c:pt>
                <c:pt idx="10">
                  <c:v>Egyéb</c:v>
                </c:pt>
                <c:pt idx="11">
                  <c:v>NT/NV</c:v>
                </c:pt>
              </c:strCache>
            </c:strRef>
          </c:cat>
          <c:val>
            <c:numRef>
              <c:f>Munka1!$B$2:$B$13</c:f>
              <c:numCache>
                <c:formatCode>General</c:formatCode>
                <c:ptCount val="12"/>
                <c:pt idx="0">
                  <c:v>87.313000000000002</c:v>
                </c:pt>
                <c:pt idx="1">
                  <c:v>42.447000000000003</c:v>
                </c:pt>
                <c:pt idx="2">
                  <c:v>33.253</c:v>
                </c:pt>
                <c:pt idx="3">
                  <c:v>31.73</c:v>
                </c:pt>
                <c:pt idx="4">
                  <c:v>29.847999999999999</c:v>
                </c:pt>
                <c:pt idx="5">
                  <c:v>27.565999999999988</c:v>
                </c:pt>
                <c:pt idx="6">
                  <c:v>7.1649999999999974</c:v>
                </c:pt>
                <c:pt idx="7">
                  <c:v>6.31</c:v>
                </c:pt>
                <c:pt idx="8">
                  <c:v>1.4749999999999996</c:v>
                </c:pt>
                <c:pt idx="9">
                  <c:v>0.8530000000000002</c:v>
                </c:pt>
                <c:pt idx="10">
                  <c:v>1.9279999999999995</c:v>
                </c:pt>
                <c:pt idx="11">
                  <c:v>1.264</c:v>
                </c:pt>
              </c:numCache>
            </c:numRef>
          </c:val>
        </c:ser>
        <c:gapWidth val="10"/>
        <c:overlap val="100"/>
        <c:axId val="98884608"/>
        <c:axId val="98902784"/>
      </c:barChart>
      <c:catAx>
        <c:axId val="98884608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1000">
                <a:latin typeface="+mj-lt"/>
              </a:defRPr>
            </a:pPr>
            <a:endParaRPr lang="hu-HU"/>
          </a:p>
        </c:txPr>
        <c:crossAx val="98902784"/>
        <c:crosses val="autoZero"/>
        <c:auto val="1"/>
        <c:lblAlgn val="ctr"/>
        <c:lblOffset val="100"/>
      </c:catAx>
      <c:valAx>
        <c:axId val="98902784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98884608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65627121874541"/>
          <c:y val="4.7648994261604807E-2"/>
          <c:w val="0.6237237780980861"/>
          <c:h val="0.54536363875395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Folyamatosan tájékoztatnak az eseményekről és követem is azok alakulását.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38.471000000000004</c:v>
                </c:pt>
                <c:pt idx="2">
                  <c:v>18.227906345699999</c:v>
                </c:pt>
                <c:pt idx="3">
                  <c:v>30.241544064199989</c:v>
                </c:pt>
                <c:pt idx="4">
                  <c:v>45.949320675899997</c:v>
                </c:pt>
                <c:pt idx="5">
                  <c:v>59.498986560399999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Folyamatosan tájékoztatnak az eseményekről, de nem követem azok alakulását.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24.658000000000001</c:v>
                </c:pt>
                <c:pt idx="2">
                  <c:v>24.9001734201</c:v>
                </c:pt>
                <c:pt idx="3">
                  <c:v>28.043474144600001</c:v>
                </c:pt>
                <c:pt idx="4">
                  <c:v>27.866154703999999</c:v>
                </c:pt>
                <c:pt idx="5">
                  <c:v>17.307834381599999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A számomra fontos fejlesztéseknél utánajárok, tájékozódom.</c:v>
                </c:pt>
              </c:strCache>
            </c:strRef>
          </c:tx>
          <c:spPr>
            <a:solidFill>
              <a:srgbClr val="FBA52D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21.738</c:v>
                </c:pt>
                <c:pt idx="2">
                  <c:v>39.020249460999999</c:v>
                </c:pt>
                <c:pt idx="3">
                  <c:v>24.39613983929998</c:v>
                </c:pt>
                <c:pt idx="4">
                  <c:v>15.373069419400007</c:v>
                </c:pt>
                <c:pt idx="5">
                  <c:v>9.3120915878000048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Nem követem az eseményeket és nem is tájékoztatnak róluk.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14.807</c:v>
                </c:pt>
                <c:pt idx="2">
                  <c:v>17.8516707729</c:v>
                </c:pt>
                <c:pt idx="3">
                  <c:v>17.318841951700001</c:v>
                </c:pt>
                <c:pt idx="4">
                  <c:v>10.484873392600001</c:v>
                </c:pt>
                <c:pt idx="5">
                  <c:v>12.7829523508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dLbl>
              <c:idx val="0"/>
              <c:delete val="1"/>
            </c:dLbl>
            <c:dLbl>
              <c:idx val="4"/>
              <c:delete val="1"/>
            </c:dLbl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>
                  <c:v>0.32300000000000023</c:v>
                </c:pt>
                <c:pt idx="4">
                  <c:v>0.32658180780000051</c:v>
                </c:pt>
                <c:pt idx="5">
                  <c:v>1.0981351192000008</c:v>
                </c:pt>
              </c:numCache>
            </c:numRef>
          </c:val>
        </c:ser>
        <c:gapWidth val="10"/>
        <c:overlap val="100"/>
        <c:axId val="121633408"/>
        <c:axId val="121639296"/>
      </c:barChart>
      <c:catAx>
        <c:axId val="121633408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1639296"/>
        <c:crosses val="autoZero"/>
        <c:auto val="1"/>
        <c:lblAlgn val="ctr"/>
        <c:lblOffset val="100"/>
      </c:catAx>
      <c:valAx>
        <c:axId val="121639296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163340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715E-2"/>
          <c:y val="0.70888193572560143"/>
          <c:w val="0.92571904632420565"/>
          <c:h val="0.26491784932524387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88773869227025"/>
          <c:y val="4.7648994261604807E-2"/>
          <c:w val="0.59649231062456076"/>
          <c:h val="0.6303598491697433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Egy sem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dLbl>
              <c:idx val="3"/>
              <c:delete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0.84300000000000008</c:v>
                </c:pt>
                <c:pt idx="2">
                  <c:v>1.4895617931999996</c:v>
                </c:pt>
                <c:pt idx="3">
                  <c:v>0.48308812850000005</c:v>
                </c:pt>
                <c:pt idx="4">
                  <c:v>0.52806266489999987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1-4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11.922000000000002</c:v>
                </c:pt>
                <c:pt idx="2">
                  <c:v>11.148642703099998</c:v>
                </c:pt>
                <c:pt idx="3">
                  <c:v>18.816453019800004</c:v>
                </c:pt>
                <c:pt idx="4">
                  <c:v>10.370303533300001</c:v>
                </c:pt>
                <c:pt idx="5">
                  <c:v>9.9273299243999986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5-9</c:v>
                </c:pt>
              </c:strCache>
            </c:strRef>
          </c:tx>
          <c:spPr>
            <a:solidFill>
              <a:srgbClr val="0088CE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39.290000000000006</c:v>
                </c:pt>
                <c:pt idx="2">
                  <c:v>43.135770014700007</c:v>
                </c:pt>
                <c:pt idx="3">
                  <c:v>38.285018208800011</c:v>
                </c:pt>
                <c:pt idx="4">
                  <c:v>38.4484701859</c:v>
                </c:pt>
                <c:pt idx="5">
                  <c:v>31.627704782999999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10-nél több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39.745000000000005</c:v>
                </c:pt>
                <c:pt idx="2">
                  <c:v>37.906923240500007</c:v>
                </c:pt>
                <c:pt idx="3">
                  <c:v>38.285018208800011</c:v>
                </c:pt>
                <c:pt idx="4">
                  <c:v>43.777817880000001</c:v>
                </c:pt>
                <c:pt idx="5">
                  <c:v>41.378579302100007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>
                  <c:v>8.1979999999999986</c:v>
                </c:pt>
                <c:pt idx="2">
                  <c:v>6.3191022481999992</c:v>
                </c:pt>
                <c:pt idx="3">
                  <c:v>4.1304224337999997</c:v>
                </c:pt>
                <c:pt idx="4">
                  <c:v>6.8753457356999998</c:v>
                </c:pt>
                <c:pt idx="5">
                  <c:v>17.066385990299999</c:v>
                </c:pt>
              </c:numCache>
            </c:numRef>
          </c:val>
        </c:ser>
        <c:gapWidth val="10"/>
        <c:overlap val="100"/>
        <c:axId val="122049280"/>
        <c:axId val="122050816"/>
      </c:barChart>
      <c:catAx>
        <c:axId val="122049280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2050816"/>
        <c:crosses val="autoZero"/>
        <c:auto val="1"/>
        <c:lblAlgn val="ctr"/>
        <c:lblOffset val="100"/>
      </c:catAx>
      <c:valAx>
        <c:axId val="122050816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2049280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715E-2"/>
          <c:y val="0.79757497953534551"/>
          <c:w val="0.92571904632420565"/>
          <c:h val="0.17622492052481564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542782946382845"/>
          <c:y val="4.7648994261604807E-2"/>
          <c:w val="0.53295221985300245"/>
          <c:h val="0.79492494339614328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 formatCode="0.0">
                  <c:v>93.375999999999991</c:v>
                </c:pt>
                <c:pt idx="2" formatCode="0.0">
                  <c:v>93.680897751699987</c:v>
                </c:pt>
                <c:pt idx="3" formatCode="0.0">
                  <c:v>89.975826658700001</c:v>
                </c:pt>
                <c:pt idx="4" formatCode="0.0">
                  <c:v>93.048274358</c:v>
                </c:pt>
                <c:pt idx="5" formatCode="0.0">
                  <c:v>95.8489079143</c:v>
                </c:pt>
                <c:pt idx="7" formatCode="0.0">
                  <c:v>92.10208020525107</c:v>
                </c:pt>
                <c:pt idx="8" formatCode="0.0">
                  <c:v>94.223255899969033</c:v>
                </c:pt>
                <c:pt idx="10" formatCode="0.0">
                  <c:v>92.904409629465391</c:v>
                </c:pt>
                <c:pt idx="11" formatCode="0.0">
                  <c:v>93.938514156074476</c:v>
                </c:pt>
                <c:pt idx="12" formatCode="0.0">
                  <c:v>92.783742050061335</c:v>
                </c:pt>
                <c:pt idx="14" formatCode="0.0">
                  <c:v>95.581988670335917</c:v>
                </c:pt>
                <c:pt idx="15" formatCode="0.0">
                  <c:v>97.637789909970991</c:v>
                </c:pt>
                <c:pt idx="16" formatCode="0.0">
                  <c:v>92.088613806983247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 formatCode="0.0">
                  <c:v>4.0219999999999994</c:v>
                </c:pt>
                <c:pt idx="2" formatCode="0.0">
                  <c:v>3.7162142342999998</c:v>
                </c:pt>
                <c:pt idx="3" formatCode="0.0">
                  <c:v>7.8261034215</c:v>
                </c:pt>
                <c:pt idx="4" formatCode="0.0">
                  <c:v>3.8597295585000002</c:v>
                </c:pt>
                <c:pt idx="5" formatCode="0.0">
                  <c:v>1.9107079957999999</c:v>
                </c:pt>
                <c:pt idx="7" formatCode="0.0">
                  <c:v>5.3506912123019301</c:v>
                </c:pt>
                <c:pt idx="8" formatCode="0.0">
                  <c:v>3.2795515337482826</c:v>
                </c:pt>
                <c:pt idx="10" formatCode="0.0">
                  <c:v>3.0736136878279581</c:v>
                </c:pt>
                <c:pt idx="11" formatCode="0.0">
                  <c:v>4.5727520324124855</c:v>
                </c:pt>
                <c:pt idx="12" formatCode="0.0">
                  <c:v>4.3006753481919944</c:v>
                </c:pt>
                <c:pt idx="14" formatCode="0.0">
                  <c:v>4.4180113296640817</c:v>
                </c:pt>
                <c:pt idx="15" formatCode="0.0">
                  <c:v>0.67183651966807889</c:v>
                </c:pt>
                <c:pt idx="16" formatCode="0.0">
                  <c:v>4.5870977117865541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 formatCode="0.0">
                  <c:v>2.6</c:v>
                </c:pt>
                <c:pt idx="2" formatCode="0.0">
                  <c:v>2.6028880137999995</c:v>
                </c:pt>
                <c:pt idx="3" formatCode="0.0">
                  <c:v>2.1980699195999995</c:v>
                </c:pt>
                <c:pt idx="4" formatCode="0.0">
                  <c:v>3.0919960833999998</c:v>
                </c:pt>
                <c:pt idx="5" formatCode="0.0">
                  <c:v>2.2403840897000005</c:v>
                </c:pt>
                <c:pt idx="7" formatCode="0.0">
                  <c:v>2.5472285824470617</c:v>
                </c:pt>
                <c:pt idx="8" formatCode="0.0">
                  <c:v>2.4971925662826995</c:v>
                </c:pt>
                <c:pt idx="10" formatCode="0.0">
                  <c:v>4.0219766827066694</c:v>
                </c:pt>
                <c:pt idx="11" formatCode="0.0">
                  <c:v>1.4887338115130548</c:v>
                </c:pt>
                <c:pt idx="12" formatCode="0.0">
                  <c:v>2.9155826017466264</c:v>
                </c:pt>
                <c:pt idx="14" formatCode="0.0">
                  <c:v>0</c:v>
                </c:pt>
                <c:pt idx="15" formatCode="0.0">
                  <c:v>1.6903735703609253</c:v>
                </c:pt>
                <c:pt idx="16" formatCode="0.0">
                  <c:v>3.3242884812299938</c:v>
                </c:pt>
              </c:numCache>
            </c:numRef>
          </c:val>
        </c:ser>
        <c:gapWidth val="10"/>
        <c:overlap val="100"/>
        <c:axId val="122455552"/>
        <c:axId val="122457088"/>
      </c:barChart>
      <c:catAx>
        <c:axId val="122455552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2457088"/>
        <c:crosses val="autoZero"/>
        <c:auto val="1"/>
        <c:lblAlgn val="ctr"/>
        <c:lblOffset val="100"/>
      </c:catAx>
      <c:valAx>
        <c:axId val="122457088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2455552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715E-2"/>
          <c:y val="0.90486583728513159"/>
          <c:w val="0.92571904632420565"/>
          <c:h val="6.8933907418797999E-2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44532110114903944"/>
          <c:y val="6.2465686827735616E-2"/>
          <c:w val="0.5067709128822927"/>
          <c:h val="0.85863330437592522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Munka1!$A$2:$A$9</c:f>
              <c:strCache>
                <c:ptCount val="8"/>
                <c:pt idx="0">
                  <c:v>Művelődési ház és könyvtár létrehozása [Bálint Ágnes Kulturális Központ]</c:v>
                </c:pt>
                <c:pt idx="1">
                  <c:v>Piactér felújítása</c:v>
                </c:pt>
                <c:pt idx="2">
                  <c:v>Szakorvosi rendelő bővítése és felújítása</c:v>
                </c:pt>
                <c:pt idx="3">
                  <c:v>Út- és járda építése</c:v>
                </c:pt>
                <c:pt idx="4">
                  <c:v>Játszóterek fejlesztése</c:v>
                </c:pt>
                <c:pt idx="5">
                  <c:v>Óvodai intézmények fejlesztése</c:v>
                </c:pt>
                <c:pt idx="6">
                  <c:v>Bölcsőde építése</c:v>
                </c:pt>
                <c:pt idx="7">
                  <c:v>M0 gyáli szakasz megépítése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96.264202627524952</c:v>
                </c:pt>
                <c:pt idx="1">
                  <c:v>93.408405876372768</c:v>
                </c:pt>
                <c:pt idx="2">
                  <c:v>86.269546610832862</c:v>
                </c:pt>
                <c:pt idx="3">
                  <c:v>85.401255283062639</c:v>
                </c:pt>
                <c:pt idx="4">
                  <c:v>84.01421821431795</c:v>
                </c:pt>
                <c:pt idx="5">
                  <c:v>81.458586396623318</c:v>
                </c:pt>
                <c:pt idx="6">
                  <c:v>81.070507540882616</c:v>
                </c:pt>
                <c:pt idx="7">
                  <c:v>73.34842077011939</c:v>
                </c:pt>
              </c:numCache>
            </c:numRef>
          </c:val>
        </c:ser>
        <c:gapWidth val="10"/>
        <c:overlap val="100"/>
        <c:axId val="122630912"/>
        <c:axId val="122966016"/>
      </c:barChart>
      <c:catAx>
        <c:axId val="122630912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1000">
                <a:latin typeface="+mj-lt"/>
              </a:defRPr>
            </a:pPr>
            <a:endParaRPr lang="hu-HU"/>
          </a:p>
        </c:txPr>
        <c:crossAx val="122966016"/>
        <c:crosses val="autoZero"/>
        <c:auto val="1"/>
        <c:lblAlgn val="ctr"/>
        <c:lblOffset val="100"/>
      </c:catAx>
      <c:valAx>
        <c:axId val="122966016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2630912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46611928468529978"/>
          <c:y val="6.2465686827735616E-2"/>
          <c:w val="0.48390935335875196"/>
          <c:h val="0.89160075632084101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/>
            </a:solidFill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  <c:spPr>
              <a:solidFill>
                <a:srgbClr val="BFBFBF"/>
              </a:solidFill>
              <a:effectLst/>
            </c:spPr>
          </c:dPt>
          <c:dPt>
            <c:idx val="10"/>
          </c:dPt>
          <c:dPt>
            <c:idx val="11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Munka1!$A$2:$A$11</c:f>
              <c:strCache>
                <c:ptCount val="10"/>
                <c:pt idx="0">
                  <c:v>Szakorvosi rendelő bővítése és felújítása</c:v>
                </c:pt>
                <c:pt idx="1">
                  <c:v>Művelődési ház és könyvtár létrehozása</c:v>
                </c:pt>
                <c:pt idx="2">
                  <c:v>Út- és járda építése</c:v>
                </c:pt>
                <c:pt idx="3">
                  <c:v>Piactér felújítása, Market Central építése</c:v>
                </c:pt>
                <c:pt idx="4">
                  <c:v>Óvodai intézmények fejlesztése</c:v>
                </c:pt>
                <c:pt idx="5">
                  <c:v>Bölcsőde építése</c:v>
                </c:pt>
                <c:pt idx="6">
                  <c:v>M0 gyáli szakasz megépítése</c:v>
                </c:pt>
                <c:pt idx="7">
                  <c:v>Játszóterek, parkok, közösségi terek fejlesztése</c:v>
                </c:pt>
                <c:pt idx="8">
                  <c:v>Egyéb</c:v>
                </c:pt>
                <c:pt idx="9">
                  <c:v>NT/NV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53.395000000000003</c:v>
                </c:pt>
                <c:pt idx="1">
                  <c:v>39.788000000000004</c:v>
                </c:pt>
                <c:pt idx="2">
                  <c:v>30.407</c:v>
                </c:pt>
                <c:pt idx="3">
                  <c:v>14.398</c:v>
                </c:pt>
                <c:pt idx="4">
                  <c:v>14.097</c:v>
                </c:pt>
                <c:pt idx="5">
                  <c:v>12.947999999999999</c:v>
                </c:pt>
                <c:pt idx="6">
                  <c:v>8.7260000000000009</c:v>
                </c:pt>
                <c:pt idx="7">
                  <c:v>5.87</c:v>
                </c:pt>
                <c:pt idx="8">
                  <c:v>1.3180000000000001</c:v>
                </c:pt>
                <c:pt idx="9">
                  <c:v>3.3359999999999994</c:v>
                </c:pt>
              </c:numCache>
            </c:numRef>
          </c:val>
        </c:ser>
        <c:gapWidth val="10"/>
        <c:overlap val="100"/>
        <c:axId val="123657216"/>
        <c:axId val="123659392"/>
      </c:barChart>
      <c:catAx>
        <c:axId val="123657216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3659392"/>
        <c:crosses val="autoZero"/>
        <c:auto val="1"/>
        <c:lblAlgn val="ctr"/>
        <c:lblOffset val="100"/>
      </c:catAx>
      <c:valAx>
        <c:axId val="123659392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3657216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1855930930930927"/>
          <c:y val="4.3292874396135279E-2"/>
          <c:w val="0.37490615615615619"/>
          <c:h val="0.90032936063469537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10"/>
          </c:dPt>
          <c:dPt>
            <c:idx val="11"/>
          </c:dPt>
          <c:dPt>
            <c:idx val="12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dLbl>
              <c:idx val="2"/>
              <c:layout>
                <c:manualLayout>
                  <c:x val="-9.6348348348348364E-2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1355855855855863E-2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8.4192567567567586E-2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2.1000750750750752E-2"/>
                  <c:y val="3.3281986478603367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-1.6955705705705711E-2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  <c:dLblPos val="outEnd"/>
              <c:showVal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Munka1!$A$2:$A$11</c:f>
              <c:strCache>
                <c:ptCount val="10"/>
                <c:pt idx="0">
                  <c:v>Szakorvosi rendelő bővítése és felújítása</c:v>
                </c:pt>
                <c:pt idx="1">
                  <c:v>Művelődési ház és könyvtár létrehozása</c:v>
                </c:pt>
                <c:pt idx="2">
                  <c:v>Út- és járda építése</c:v>
                </c:pt>
                <c:pt idx="3">
                  <c:v>Óvodai intézmények fejlesztése</c:v>
                </c:pt>
                <c:pt idx="4">
                  <c:v>Bölcsőde építése</c:v>
                </c:pt>
                <c:pt idx="5">
                  <c:v>Játszóterek, parkok, közösségi terek fejlesztése</c:v>
                </c:pt>
                <c:pt idx="6">
                  <c:v>Piactér felújítása, Market Central építése</c:v>
                </c:pt>
                <c:pt idx="7">
                  <c:v>M0 gyáli szakasz megépítése</c:v>
                </c:pt>
                <c:pt idx="8">
                  <c:v>Egyéb</c:v>
                </c:pt>
                <c:pt idx="9">
                  <c:v>NT/NV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48.112000000000002</c:v>
                </c:pt>
                <c:pt idx="1">
                  <c:v>45.818999999999996</c:v>
                </c:pt>
                <c:pt idx="2">
                  <c:v>20.613000000000003</c:v>
                </c:pt>
                <c:pt idx="3">
                  <c:v>16.614000000000004</c:v>
                </c:pt>
                <c:pt idx="4">
                  <c:v>16.099</c:v>
                </c:pt>
                <c:pt idx="5">
                  <c:v>10.688000000000001</c:v>
                </c:pt>
                <c:pt idx="6">
                  <c:v>9.609</c:v>
                </c:pt>
                <c:pt idx="7">
                  <c:v>3.1480000000000001</c:v>
                </c:pt>
                <c:pt idx="8">
                  <c:v>1.343</c:v>
                </c:pt>
                <c:pt idx="9">
                  <c:v>5.9409999999999998</c:v>
                </c:pt>
              </c:numCache>
            </c:numRef>
          </c:val>
        </c:ser>
        <c:gapWidth val="10"/>
        <c:overlap val="100"/>
        <c:axId val="123832576"/>
        <c:axId val="123846656"/>
      </c:barChart>
      <c:catAx>
        <c:axId val="123832576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3846656"/>
        <c:crosses val="autoZero"/>
        <c:auto val="1"/>
        <c:lblAlgn val="ctr"/>
        <c:lblOffset val="100"/>
      </c:catAx>
      <c:valAx>
        <c:axId val="123846656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3832576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31157407407468"/>
          <c:y val="0.10066423611111136"/>
          <c:w val="0.49758055555555641"/>
          <c:h val="0.7463708333333354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D53C09"/>
              </a:solidFill>
              <a:effectLst/>
            </c:spPr>
          </c:dPt>
          <c:dPt>
            <c:idx val="3"/>
            <c:spPr>
              <a:solidFill>
                <a:srgbClr val="FBA52D"/>
              </a:solidFill>
              <a:effectLst/>
            </c:spPr>
          </c:dPt>
          <c:dPt>
            <c:idx val="4"/>
            <c:spPr>
              <a:solidFill>
                <a:srgbClr val="DB0F86"/>
              </a:solidFill>
              <a:effectLst/>
            </c:spPr>
          </c:dPt>
          <c:dPt>
            <c:idx val="5"/>
            <c:spPr>
              <a:solidFill>
                <a:srgbClr val="F7D112"/>
              </a:solidFill>
              <a:effectLst/>
            </c:spPr>
          </c:dPt>
          <c:dPt>
            <c:idx val="6"/>
            <c:spPr>
              <a:solidFill>
                <a:srgbClr val="872590"/>
              </a:solidFill>
              <a:effectLst/>
            </c:spPr>
          </c:dPt>
          <c:dPt>
            <c:idx val="7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5.7488653555219371E-2"/>
                  <c:y val="4.4097222222222246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6.0514372163388815E-3"/>
                  <c:y val="2.5263741715914702E-17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5.1437216338880494E-2"/>
                  <c:y val="-4.4097222222222246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1.5128593040847203E-2"/>
                  <c:y val="6.6145833333333334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2.4205748865355533E-2"/>
                  <c:y val="0.13229166666666664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4.8411497730711066E-2"/>
                  <c:y val="3.8585069444444446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Munka1!$A$2:$A$9</c:f>
              <c:strCache>
                <c:ptCount val="7"/>
                <c:pt idx="0">
                  <c:v>18-24 éves</c:v>
                </c:pt>
                <c:pt idx="1">
                  <c:v>25-34 éves</c:v>
                </c:pt>
                <c:pt idx="2">
                  <c:v>35-44 éves</c:v>
                </c:pt>
                <c:pt idx="3">
                  <c:v>45-54 éves</c:v>
                </c:pt>
                <c:pt idx="4">
                  <c:v>55-64 éves</c:v>
                </c:pt>
                <c:pt idx="5">
                  <c:v>65-74 éves</c:v>
                </c:pt>
                <c:pt idx="6">
                  <c:v>75 év fölötti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97.727889939699182</c:v>
                </c:pt>
                <c:pt idx="1">
                  <c:v>178.04793712213885</c:v>
                </c:pt>
                <c:pt idx="2">
                  <c:v>223.49125558613238</c:v>
                </c:pt>
                <c:pt idx="3">
                  <c:v>142.98821128580701</c:v>
                </c:pt>
                <c:pt idx="4">
                  <c:v>166.01517639379989</c:v>
                </c:pt>
                <c:pt idx="5">
                  <c:v>118.25068804907536</c:v>
                </c:pt>
                <c:pt idx="6">
                  <c:v>73.479203230070567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2332657657657666"/>
          <c:y val="3.7334239130434786E-2"/>
          <c:w val="0.386468843843844"/>
          <c:h val="0.90827964788776672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3"/>
            </a:solidFill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9"/>
          </c:dPt>
          <c:dPt>
            <c:idx val="10"/>
          </c:dPt>
          <c:dPt>
            <c:idx val="11"/>
          </c:dPt>
          <c:dPt>
            <c:idx val="12"/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Munka1!$A$2:$A$10</c:f>
              <c:strCache>
                <c:ptCount val="9"/>
                <c:pt idx="0">
                  <c:v>Piactér felújítása, Market Central építése</c:v>
                </c:pt>
                <c:pt idx="1">
                  <c:v>Játszóterek, parkok, közösségi terek fejlesztése</c:v>
                </c:pt>
                <c:pt idx="2">
                  <c:v>M0 gyáli szakasz megépítése</c:v>
                </c:pt>
                <c:pt idx="3">
                  <c:v>Bölcsőde építése</c:v>
                </c:pt>
                <c:pt idx="4">
                  <c:v>Művelődési ház és könyvtár létrehozása</c:v>
                </c:pt>
                <c:pt idx="5">
                  <c:v>Óvodai intézmények fejlesztése</c:v>
                </c:pt>
                <c:pt idx="6">
                  <c:v>Út- és járda építése</c:v>
                </c:pt>
                <c:pt idx="7">
                  <c:v>Szakorvosi rendelő bővítése és felújítása</c:v>
                </c:pt>
                <c:pt idx="8">
                  <c:v>NT/NV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10.669</c:v>
                </c:pt>
                <c:pt idx="1">
                  <c:v>8.8130000000000006</c:v>
                </c:pt>
                <c:pt idx="2">
                  <c:v>8.6560000000000006</c:v>
                </c:pt>
                <c:pt idx="3">
                  <c:v>8.0279999999999987</c:v>
                </c:pt>
                <c:pt idx="4">
                  <c:v>6.4480000000000004</c:v>
                </c:pt>
                <c:pt idx="5">
                  <c:v>2.8169999999999997</c:v>
                </c:pt>
                <c:pt idx="6">
                  <c:v>2.4919999999999995</c:v>
                </c:pt>
                <c:pt idx="7">
                  <c:v>1.161</c:v>
                </c:pt>
                <c:pt idx="8">
                  <c:v>50.911999999999999</c:v>
                </c:pt>
              </c:numCache>
            </c:numRef>
          </c:val>
        </c:ser>
        <c:gapWidth val="10"/>
        <c:overlap val="100"/>
        <c:axId val="123790080"/>
        <c:axId val="123791616"/>
      </c:barChart>
      <c:catAx>
        <c:axId val="123790080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3791616"/>
        <c:crosses val="autoZero"/>
        <c:auto val="1"/>
        <c:lblAlgn val="ctr"/>
        <c:lblOffset val="100"/>
      </c:catAx>
      <c:valAx>
        <c:axId val="123791616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3790080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1345369892292347"/>
          <c:y val="6.2465686827735671E-2"/>
          <c:w val="0.4153378321585956"/>
          <c:h val="0.89160075632084124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/>
            </a:solidFill>
            <a:effectLst/>
          </c:spPr>
          <c:dPt>
            <c:idx val="7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9"/>
            <c:spPr>
              <a:solidFill>
                <a:srgbClr val="BFBFBF"/>
              </a:solidFill>
              <a:effectLst/>
            </c:spPr>
          </c:dPt>
          <c:dPt>
            <c:idx val="11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Munka1!$A$2:$A$9</c:f>
              <c:strCache>
                <c:ptCount val="8"/>
                <c:pt idx="0">
                  <c:v>Víz- és csatorna közszolgáltatás</c:v>
                </c:pt>
                <c:pt idx="1">
                  <c:v>Hulladékszállítással kapcsolatos eszközök beszerzése</c:v>
                </c:pt>
                <c:pt idx="2">
                  <c:v>Polgármesteri hivtalai ügyintézés</c:v>
                </c:pt>
                <c:pt idx="3">
                  <c:v>Kulturális programok, fesztiválok</c:v>
                </c:pt>
                <c:pt idx="4">
                  <c:v>Közétkeztetés</c:v>
                </c:pt>
                <c:pt idx="5">
                  <c:v>Temetői szolgáltatások</c:v>
                </c:pt>
                <c:pt idx="6">
                  <c:v>Egyéb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62.666000000000011</c:v>
                </c:pt>
                <c:pt idx="1">
                  <c:v>52.635000000000005</c:v>
                </c:pt>
                <c:pt idx="2">
                  <c:v>28.497999999999998</c:v>
                </c:pt>
                <c:pt idx="3">
                  <c:v>22.050999999999995</c:v>
                </c:pt>
                <c:pt idx="4">
                  <c:v>6.8069999999999995</c:v>
                </c:pt>
                <c:pt idx="5">
                  <c:v>4.0239999999999991</c:v>
                </c:pt>
                <c:pt idx="6">
                  <c:v>1.8380000000000001</c:v>
                </c:pt>
                <c:pt idx="7">
                  <c:v>5.407</c:v>
                </c:pt>
              </c:numCache>
            </c:numRef>
          </c:val>
        </c:ser>
        <c:gapWidth val="10"/>
        <c:overlap val="100"/>
        <c:axId val="124287232"/>
        <c:axId val="124293120"/>
      </c:barChart>
      <c:catAx>
        <c:axId val="124287232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4293120"/>
        <c:crosses val="autoZero"/>
        <c:auto val="1"/>
        <c:lblAlgn val="ctr"/>
        <c:lblOffset val="100"/>
      </c:catAx>
      <c:valAx>
        <c:axId val="124293120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4287232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49949024024024036"/>
          <c:y val="3.6636391415029529E-2"/>
          <c:w val="0.39397522522522532"/>
          <c:h val="0.90698575793041591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</c:spPr>
          <c:dPt>
            <c:idx val="7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9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12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dLbl>
              <c:idx val="2"/>
              <c:layout>
                <c:manualLayout>
                  <c:x val="-9.6348348348348364E-2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1355855855855863E-2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6182432432432436E-3"/>
                  <c:y val="7.861886569138663E-7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-2.1000750750750752E-2"/>
                  <c:y val="3.3281986478603397E-3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-1.6955705705705718E-2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  <c:dLblPos val="outEnd"/>
              <c:showVal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Munka1!$A$2:$A$9</c:f>
              <c:strCache>
                <c:ptCount val="8"/>
                <c:pt idx="0">
                  <c:v>Víz- és csatorna közszolgáltatás</c:v>
                </c:pt>
                <c:pt idx="1">
                  <c:v>Hulladékszállítással kapcsolatos eszközök beszerzése</c:v>
                </c:pt>
                <c:pt idx="2">
                  <c:v>Polgármesteri hivtalai ügyintézés</c:v>
                </c:pt>
                <c:pt idx="3">
                  <c:v>Kulturális programok, fesztiválok</c:v>
                </c:pt>
                <c:pt idx="4">
                  <c:v>Közétkeztetés</c:v>
                </c:pt>
                <c:pt idx="5">
                  <c:v>Temetői szolgáltatások</c:v>
                </c:pt>
                <c:pt idx="6">
                  <c:v>Egyéb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54.381999999999998</c:v>
                </c:pt>
                <c:pt idx="1">
                  <c:v>43.732000000000006</c:v>
                </c:pt>
                <c:pt idx="2">
                  <c:v>26.841000000000001</c:v>
                </c:pt>
                <c:pt idx="3">
                  <c:v>25.630000000000003</c:v>
                </c:pt>
                <c:pt idx="4">
                  <c:v>9.77</c:v>
                </c:pt>
                <c:pt idx="5">
                  <c:v>3.8589999999999995</c:v>
                </c:pt>
                <c:pt idx="6">
                  <c:v>0.76800000000000013</c:v>
                </c:pt>
                <c:pt idx="7">
                  <c:v>10.804</c:v>
                </c:pt>
              </c:numCache>
            </c:numRef>
          </c:val>
        </c:ser>
        <c:gapWidth val="10"/>
        <c:overlap val="100"/>
        <c:axId val="124368384"/>
        <c:axId val="124369920"/>
      </c:barChart>
      <c:catAx>
        <c:axId val="124368384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4369920"/>
        <c:crosses val="autoZero"/>
        <c:auto val="1"/>
        <c:lblAlgn val="ctr"/>
        <c:lblOffset val="100"/>
      </c:catAx>
      <c:valAx>
        <c:axId val="124369920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4368384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2332657657657689"/>
          <c:y val="3.7334239130434786E-2"/>
          <c:w val="0.38646884384384433"/>
          <c:h val="0.90000271739130433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3"/>
            </a:solidFill>
            <a:effectLst/>
          </c:spPr>
          <c:dPt>
            <c:idx val="7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8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Munka1!$A$2:$A$9</c:f>
              <c:strCache>
                <c:ptCount val="8"/>
                <c:pt idx="0">
                  <c:v>Temetői szolgáltatások</c:v>
                </c:pt>
                <c:pt idx="1">
                  <c:v>Közétkeztetés</c:v>
                </c:pt>
                <c:pt idx="2">
                  <c:v>Kulturális programok, fesztiválok</c:v>
                </c:pt>
                <c:pt idx="3">
                  <c:v>Polgármesteri hivtalai ügyintézés</c:v>
                </c:pt>
                <c:pt idx="4">
                  <c:v>Hulladékszállítással kapcsolatos eszközök beszerzése</c:v>
                </c:pt>
                <c:pt idx="5">
                  <c:v>Víz- és csatorna közszolgáltatás</c:v>
                </c:pt>
                <c:pt idx="6">
                  <c:v>Egyéb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21.512</c:v>
                </c:pt>
                <c:pt idx="1">
                  <c:v>15.672000000000002</c:v>
                </c:pt>
                <c:pt idx="2">
                  <c:v>10.826000000000002</c:v>
                </c:pt>
                <c:pt idx="3">
                  <c:v>4.0389999999999997</c:v>
                </c:pt>
                <c:pt idx="4">
                  <c:v>2.706</c:v>
                </c:pt>
                <c:pt idx="5">
                  <c:v>0.88700000000000001</c:v>
                </c:pt>
                <c:pt idx="6">
                  <c:v>0.41500000000000009</c:v>
                </c:pt>
                <c:pt idx="7">
                  <c:v>43.938000000000002</c:v>
                </c:pt>
              </c:numCache>
            </c:numRef>
          </c:val>
        </c:ser>
        <c:gapWidth val="10"/>
        <c:overlap val="100"/>
        <c:axId val="124657664"/>
        <c:axId val="124659200"/>
      </c:barChart>
      <c:catAx>
        <c:axId val="124657664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900">
                <a:latin typeface="+mj-lt"/>
              </a:defRPr>
            </a:pPr>
            <a:endParaRPr lang="hu-HU"/>
          </a:p>
        </c:txPr>
        <c:crossAx val="124659200"/>
        <c:crosses val="autoZero"/>
        <c:auto val="1"/>
        <c:lblAlgn val="ctr"/>
        <c:lblOffset val="100"/>
      </c:catAx>
      <c:valAx>
        <c:axId val="124659200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4657664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hart>
    <c:autoTitleDeleted val="1"/>
    <c:plotArea>
      <c:layout>
        <c:manualLayout>
          <c:layoutTarget val="inner"/>
          <c:xMode val="edge"/>
          <c:yMode val="edge"/>
          <c:x val="0.58154074992628357"/>
          <c:y val="3.0390915326408901E-2"/>
          <c:w val="0.36848797920596532"/>
          <c:h val="0.90792057140367655"/>
        </c:manualLayout>
      </c:layout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adatsor1</c:v>
                </c:pt>
              </c:strCache>
            </c:strRef>
          </c:tx>
          <c:spPr>
            <a:solidFill>
              <a:schemeClr val="accent1"/>
            </a:solidFill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Pt>
            <c:idx val="9"/>
          </c:dPt>
          <c:dPt>
            <c:idx val="10"/>
          </c:dPt>
          <c:dPt>
            <c:idx val="11"/>
          </c:dPt>
          <c:dPt>
            <c:idx val="12"/>
            <c:spPr>
              <a:solidFill>
                <a:schemeClr val="bg1">
                  <a:lumMod val="75000"/>
                </a:schemeClr>
              </a:solidFill>
              <a:effectLst/>
            </c:spPr>
          </c:dPt>
          <c:dPt>
            <c:idx val="13"/>
          </c:dPt>
          <c:dPt>
            <c:idx val="14"/>
          </c:dPt>
          <c:dPt>
            <c:idx val="15"/>
          </c:dPt>
          <c:dPt>
            <c:idx val="16"/>
          </c:dPt>
          <c:dPt>
            <c:idx val="17"/>
          </c:dPt>
          <c:dPt>
            <c:idx val="18"/>
          </c:dPt>
          <c:dPt>
            <c:idx val="19"/>
          </c:dPt>
          <c:dLbls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j-lt"/>
                    </a:defRPr>
                  </a:pPr>
                  <a:endParaRPr lang="hu-H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j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Munka1!$A$2:$A$14</c:f>
              <c:strCache>
                <c:ptCount val="13"/>
                <c:pt idx="0">
                  <c:v>Közutak javítása és a kapcsolódó infrastrukura fejlesztése</c:v>
                </c:pt>
                <c:pt idx="1">
                  <c:v>Szelektív hulladékgyűjtés, köztisztasági fejlesztések</c:v>
                </c:pt>
                <c:pt idx="2">
                  <c:v>MÁV állomások és környékének korszerűsítése</c:v>
                </c:pt>
                <c:pt idx="3">
                  <c:v>Sportberuházások</c:v>
                </c:pt>
                <c:pt idx="4">
                  <c:v>Iskola fejlesztése és felújítása</c:v>
                </c:pt>
                <c:pt idx="5">
                  <c:v>Egészségügyi intézmények korszerűsítése</c:v>
                </c:pt>
                <c:pt idx="6">
                  <c:v>Közvilágítás</c:v>
                </c:pt>
                <c:pt idx="7">
                  <c:v>Óvodák/bölcsődék létesítése, fejlesztése és felújítása</c:v>
                </c:pt>
                <c:pt idx="8">
                  <c:v>Szórakozóhelyek, közösségi terek létesítése, fejlesztése</c:v>
                </c:pt>
                <c:pt idx="9">
                  <c:v>Közösségi közlekedés fejlesztése</c:v>
                </c:pt>
                <c:pt idx="10">
                  <c:v>Közbiztonsággal kapcsolatos fejlesztések</c:v>
                </c:pt>
                <c:pt idx="11">
                  <c:v>Egyéb</c:v>
                </c:pt>
                <c:pt idx="12">
                  <c:v>NT/NV</c:v>
                </c:pt>
              </c:strCache>
            </c:str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55.431000000000004</c:v>
                </c:pt>
                <c:pt idx="1">
                  <c:v>53.454999999999998</c:v>
                </c:pt>
                <c:pt idx="2">
                  <c:v>52.056000000000004</c:v>
                </c:pt>
                <c:pt idx="3">
                  <c:v>36.443000000000005</c:v>
                </c:pt>
                <c:pt idx="4">
                  <c:v>33.705000000000005</c:v>
                </c:pt>
                <c:pt idx="5">
                  <c:v>31.721999999999998</c:v>
                </c:pt>
                <c:pt idx="6">
                  <c:v>28.317000000000004</c:v>
                </c:pt>
                <c:pt idx="7">
                  <c:v>23.441999999999997</c:v>
                </c:pt>
                <c:pt idx="8">
                  <c:v>4.4059999999999997</c:v>
                </c:pt>
                <c:pt idx="9">
                  <c:v>3.9329999999999994</c:v>
                </c:pt>
                <c:pt idx="10">
                  <c:v>2.746</c:v>
                </c:pt>
                <c:pt idx="11">
                  <c:v>4.1949999999999994</c:v>
                </c:pt>
                <c:pt idx="12">
                  <c:v>1.546</c:v>
                </c:pt>
              </c:numCache>
            </c:numRef>
          </c:val>
        </c:ser>
        <c:gapWidth val="10"/>
        <c:overlap val="100"/>
        <c:axId val="121494912"/>
        <c:axId val="121546624"/>
      </c:barChart>
      <c:catAx>
        <c:axId val="121494912"/>
        <c:scaling>
          <c:orientation val="maxMin"/>
        </c:scaling>
        <c:axPos val="l"/>
        <c:numFmt formatCode="@" sourceLinked="0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anchor="ctr" anchorCtr="0"/>
          <a:lstStyle/>
          <a:p>
            <a:pPr algn="r">
              <a:lnSpc>
                <a:spcPct val="75000"/>
              </a:lnSpc>
              <a:defRPr sz="1000">
                <a:latin typeface="+mj-lt"/>
              </a:defRPr>
            </a:pPr>
            <a:endParaRPr lang="hu-HU"/>
          </a:p>
        </c:txPr>
        <c:crossAx val="121546624"/>
        <c:crosses val="autoZero"/>
        <c:auto val="1"/>
        <c:lblAlgn val="ctr"/>
        <c:lblOffset val="100"/>
      </c:catAx>
      <c:valAx>
        <c:axId val="121546624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1494912"/>
        <c:crosses val="max"/>
        <c:crossBetween val="between"/>
        <c:majorUnit val="20"/>
      </c:valAx>
    </c:plotArea>
    <c:plotVisOnly val="1"/>
  </c:chart>
  <c:spPr>
    <a:solidFill>
      <a:schemeClr val="bg1"/>
    </a:solidFill>
    <a:ln w="12700">
      <a:solidFill>
        <a:srgbClr val="BFBFBF"/>
      </a:solidFill>
      <a:prstDash val="solid"/>
    </a:ln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6562712187453"/>
          <c:y val="4.7648994261604807E-2"/>
          <c:w val="0.62372377809808588"/>
          <c:h val="0.60428320701509919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Gyorsan fejlődő város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43.093000000000011</c:v>
                </c:pt>
                <c:pt idx="2">
                  <c:v>35.687961048200002</c:v>
                </c:pt>
                <c:pt idx="3">
                  <c:v>43.647334305200005</c:v>
                </c:pt>
                <c:pt idx="4">
                  <c:v>46.640674244800003</c:v>
                </c:pt>
                <c:pt idx="5">
                  <c:v>45.597019955699999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Inkább fejlődő város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52.267000000000003</c:v>
                </c:pt>
                <c:pt idx="2">
                  <c:v>59.106262924000013</c:v>
                </c:pt>
                <c:pt idx="3">
                  <c:v>51.207720321300002</c:v>
                </c:pt>
                <c:pt idx="4">
                  <c:v>50.027658861500001</c:v>
                </c:pt>
                <c:pt idx="5">
                  <c:v>48.626742205400028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Stagnáló város</c:v>
                </c:pt>
              </c:strCache>
            </c:strRef>
          </c:tx>
          <c:spPr>
            <a:solidFill>
              <a:srgbClr val="FBA52D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3.8619999999999997</c:v>
                </c:pt>
                <c:pt idx="2">
                  <c:v>4.0924498070999968</c:v>
                </c:pt>
                <c:pt idx="3">
                  <c:v>5.1449453732999926</c:v>
                </c:pt>
                <c:pt idx="4">
                  <c:v>2.4388324675999997</c:v>
                </c:pt>
                <c:pt idx="5">
                  <c:v>3.8655298429000018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Inkább hanyatló város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dLbl>
              <c:idx val="0"/>
              <c:delete val="1"/>
            </c:dLbl>
            <c:dLbl>
              <c:idx val="4"/>
              <c:delete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0.23200000000000001</c:v>
                </c:pt>
                <c:pt idx="2">
                  <c:v>1.1133262204999992</c:v>
                </c:pt>
                <c:pt idx="4">
                  <c:v>0.16329090390000001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Nagyon hanyatló város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dLbl>
              <c:idx val="0"/>
              <c:delete val="1"/>
            </c:dLbl>
            <c:dLbl>
              <c:idx val="4"/>
              <c:delete val="1"/>
            </c:dLbl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>
                  <c:v>9.2000000000000026E-2</c:v>
                </c:pt>
                <c:pt idx="4">
                  <c:v>0.36477176090000035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effectLst/>
          </c:spPr>
          <c:dLbls>
            <c:dLbl>
              <c:idx val="0"/>
              <c:delete val="1"/>
            </c:dLbl>
            <c:dLbl>
              <c:idx val="4"/>
              <c:delete val="1"/>
            </c:dLbl>
            <c:numFmt formatCode="#,##0" sourceLinked="0"/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Munka1!$G$2:$G$7</c:f>
              <c:numCache>
                <c:formatCode>General</c:formatCode>
                <c:ptCount val="6"/>
                <c:pt idx="0">
                  <c:v>0.45</c:v>
                </c:pt>
                <c:pt idx="4">
                  <c:v>0.36477176090000035</c:v>
                </c:pt>
                <c:pt idx="5">
                  <c:v>1.9107079957999999</c:v>
                </c:pt>
              </c:numCache>
            </c:numRef>
          </c:val>
        </c:ser>
        <c:gapWidth val="10"/>
        <c:overlap val="100"/>
        <c:axId val="122775424"/>
        <c:axId val="122967936"/>
      </c:barChart>
      <c:catAx>
        <c:axId val="12277542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2967936"/>
        <c:crosses val="autoZero"/>
        <c:auto val="1"/>
        <c:lblAlgn val="ctr"/>
        <c:lblOffset val="100"/>
      </c:catAx>
      <c:valAx>
        <c:axId val="122967936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2775424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715E-2"/>
          <c:y val="0.77149327215718266"/>
          <c:w val="0.92571904632420565"/>
          <c:h val="0.20230651289366261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373342704325348"/>
          <c:y val="4.7648994261604807E-2"/>
          <c:w val="0.6146466222735778"/>
          <c:h val="0.67732995338096647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82.554000000000002</c:v>
                </c:pt>
                <c:pt idx="2">
                  <c:v>71.391302594199942</c:v>
                </c:pt>
                <c:pt idx="3">
                  <c:v>74.106249092499894</c:v>
                </c:pt>
                <c:pt idx="4">
                  <c:v>91.971086845000002</c:v>
                </c:pt>
                <c:pt idx="5">
                  <c:v>88.798079551000001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17.329000000000001</c:v>
                </c:pt>
                <c:pt idx="2">
                  <c:v>28.608697405699999</c:v>
                </c:pt>
                <c:pt idx="3">
                  <c:v>25.893750907400001</c:v>
                </c:pt>
                <c:pt idx="4">
                  <c:v>7.865622250899996</c:v>
                </c:pt>
                <c:pt idx="5">
                  <c:v>10.9163582062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dLbl>
              <c:idx val="0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0.115</c:v>
                </c:pt>
                <c:pt idx="4">
                  <c:v>0.16329090390000001</c:v>
                </c:pt>
                <c:pt idx="5">
                  <c:v>0.28556224260000002</c:v>
                </c:pt>
              </c:numCache>
            </c:numRef>
          </c:val>
        </c:ser>
        <c:gapWidth val="10"/>
        <c:overlap val="100"/>
        <c:axId val="123442304"/>
        <c:axId val="123449344"/>
      </c:barChart>
      <c:catAx>
        <c:axId val="12344230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3449344"/>
        <c:crosses val="autoZero"/>
        <c:auto val="1"/>
        <c:lblAlgn val="ctr"/>
        <c:lblOffset val="100"/>
      </c:catAx>
      <c:valAx>
        <c:axId val="123449344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3442304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3.5185355533069715E-2"/>
          <c:y val="0.82366927397581613"/>
          <c:w val="0.92571904632420565"/>
          <c:h val="0.15013030758145388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23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46.200551432500028</c:v>
                </c:pt>
                <c:pt idx="2">
                  <c:v>38.290849061999999</c:v>
                </c:pt>
                <c:pt idx="3">
                  <c:v>51.473437726699999</c:v>
                </c:pt>
                <c:pt idx="4">
                  <c:v>48.579102909000035</c:v>
                </c:pt>
                <c:pt idx="5">
                  <c:v>46.804261912199998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12.218468197199998</c:v>
                </c:pt>
                <c:pt idx="2">
                  <c:v>13.759220965800001</c:v>
                </c:pt>
                <c:pt idx="3">
                  <c:v>11.473437726800007</c:v>
                </c:pt>
                <c:pt idx="4">
                  <c:v>13.875792422300007</c:v>
                </c:pt>
                <c:pt idx="5">
                  <c:v>7.1158213492999947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9.867638565900009</c:v>
                </c:pt>
                <c:pt idx="2">
                  <c:v>11.5325685247</c:v>
                </c:pt>
                <c:pt idx="3">
                  <c:v>8.5265622731000068</c:v>
                </c:pt>
                <c:pt idx="4">
                  <c:v>11.051126010500004</c:v>
                </c:pt>
                <c:pt idx="5">
                  <c:v>5.3583340420999948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31.713341803999981</c:v>
                </c:pt>
                <c:pt idx="2">
                  <c:v>36.417361447199966</c:v>
                </c:pt>
                <c:pt idx="3">
                  <c:v>28.52656227309998</c:v>
                </c:pt>
                <c:pt idx="4">
                  <c:v>26.493978657800014</c:v>
                </c:pt>
                <c:pt idx="5">
                  <c:v>40.721582696100029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3.8372999999999982</c:v>
                </c:pt>
                <c:pt idx="2" formatCode="0.00">
                  <c:v>3.6309999999999998</c:v>
                </c:pt>
                <c:pt idx="3" formatCode="0.00">
                  <c:v>3.883</c:v>
                </c:pt>
                <c:pt idx="4" formatCode="0.00">
                  <c:v>3.822299999999998</c:v>
                </c:pt>
                <c:pt idx="5" formatCode="0.00">
                  <c:v>4.2156000000000002</c:v>
                </c:pt>
              </c:numCache>
            </c:numRef>
          </c:val>
        </c:ser>
        <c:gapWidth val="75"/>
        <c:overlap val="100"/>
        <c:axId val="123326464"/>
        <c:axId val="123328000"/>
      </c:barChart>
      <c:catAx>
        <c:axId val="123326464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3328000"/>
        <c:crosses val="autoZero"/>
        <c:auto val="1"/>
        <c:lblAlgn val="ctr"/>
        <c:lblOffset val="100"/>
      </c:catAx>
      <c:valAx>
        <c:axId val="123328000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3326464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505"/>
          <c:w val="0.89208513888004959"/>
          <c:h val="0.17603729522784334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078115327428423"/>
          <c:y val="5.1778555243990325E-2"/>
          <c:w val="0.62130277065844364"/>
          <c:h val="0.69890215211521955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70.208232518499855</c:v>
                </c:pt>
                <c:pt idx="2">
                  <c:v>55.382358440700003</c:v>
                </c:pt>
                <c:pt idx="3">
                  <c:v>76.352665694600006</c:v>
                </c:pt>
                <c:pt idx="4">
                  <c:v>72.596059146100004</c:v>
                </c:pt>
                <c:pt idx="5">
                  <c:v>82.2092688356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Munka1!$C$2:$C$7</c:f>
              <c:numCache>
                <c:formatCode>General</c:formatCode>
                <c:ptCount val="6"/>
                <c:pt idx="0">
                  <c:v>15.6175066606</c:v>
                </c:pt>
                <c:pt idx="2">
                  <c:v>27.8792970067</c:v>
                </c:pt>
                <c:pt idx="3">
                  <c:v>12.439613983899999</c:v>
                </c:pt>
                <c:pt idx="4">
                  <c:v>12.934236951800004</c:v>
                </c:pt>
                <c:pt idx="5">
                  <c:v>7.2040490519000002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Munka1!$D$2:$D$7</c:f>
              <c:numCache>
                <c:formatCode>General</c:formatCode>
                <c:ptCount val="6"/>
                <c:pt idx="0">
                  <c:v>5.4054881723000001</c:v>
                </c:pt>
                <c:pt idx="2">
                  <c:v>10.419242304100004</c:v>
                </c:pt>
                <c:pt idx="3">
                  <c:v>3.4299635822000001</c:v>
                </c:pt>
                <c:pt idx="4">
                  <c:v>2.9668951324999981</c:v>
                </c:pt>
                <c:pt idx="5">
                  <c:v>1.3836973616999999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Munka1!$E$2:$E$7</c:f>
              <c:numCache>
                <c:formatCode>General</c:formatCode>
                <c:ptCount val="6"/>
                <c:pt idx="0">
                  <c:v>8.7687726483999988</c:v>
                </c:pt>
                <c:pt idx="2">
                  <c:v>6.3191022481999948</c:v>
                </c:pt>
                <c:pt idx="3">
                  <c:v>7.7777567391</c:v>
                </c:pt>
                <c:pt idx="4">
                  <c:v>11.5028087693</c:v>
                </c:pt>
                <c:pt idx="5">
                  <c:v>9.2029847504000006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Munka1!$A$2:$A$7</c:f>
              <c:strCache>
                <c:ptCount val="6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</c:strCache>
            </c:strRef>
          </c:cat>
          <c:val>
            <c:numRef>
              <c:f>Munka1!$F$2:$F$7</c:f>
              <c:numCache>
                <c:formatCode>General</c:formatCode>
                <c:ptCount val="6"/>
                <c:pt idx="0" formatCode="0.00">
                  <c:v>4.1536999999999997</c:v>
                </c:pt>
                <c:pt idx="2" formatCode="0.00">
                  <c:v>3.7934000000000001</c:v>
                </c:pt>
                <c:pt idx="3" formatCode="0.00">
                  <c:v>4.2138999999999998</c:v>
                </c:pt>
                <c:pt idx="4" formatCode="0.00">
                  <c:v>4.2269999999999985</c:v>
                </c:pt>
                <c:pt idx="5" formatCode="0.00">
                  <c:v>4.5294999999999996</c:v>
                </c:pt>
              </c:numCache>
            </c:numRef>
          </c:val>
        </c:ser>
        <c:gapWidth val="75"/>
        <c:overlap val="100"/>
        <c:axId val="125302272"/>
        <c:axId val="125304192"/>
      </c:barChart>
      <c:catAx>
        <c:axId val="125302272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5304192"/>
        <c:crosses val="autoZero"/>
        <c:auto val="1"/>
        <c:lblAlgn val="ctr"/>
        <c:lblOffset val="100"/>
      </c:catAx>
      <c:valAx>
        <c:axId val="125304192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5302272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2396270477215505"/>
          <c:w val="0.89208513888004959"/>
          <c:h val="0.17603729522784334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941038503103204"/>
          <c:y val="4.626694444221429E-2"/>
          <c:w val="0.5226735162824504"/>
          <c:h val="0.76504046746491361"/>
        </c:manualLayout>
      </c:layout>
      <c:barChart>
        <c:barDir val="bar"/>
        <c:grouping val="stacked"/>
        <c:ser>
          <c:idx val="0"/>
          <c:order val="0"/>
          <c:tx>
            <c:strRef>
              <c:f>Munka1!$B$1</c:f>
              <c:strCache>
                <c:ptCount val="1"/>
                <c:pt idx="0">
                  <c:v>Top [4-5]</c:v>
                </c:pt>
              </c:strCache>
            </c:strRef>
          </c:tx>
          <c:spPr>
            <a:solidFill>
              <a:srgbClr val="4E92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Munka1!$B$2:$B$18</c:f>
              <c:numCache>
                <c:formatCode>General</c:formatCode>
                <c:ptCount val="17"/>
                <c:pt idx="0" formatCode="0.0">
                  <c:v>71.352597842399973</c:v>
                </c:pt>
                <c:pt idx="2" formatCode="0.0">
                  <c:v>68.773034082599992</c:v>
                </c:pt>
                <c:pt idx="3" formatCode="0.0">
                  <c:v>60.966176256900006</c:v>
                </c:pt>
                <c:pt idx="4" formatCode="0.0">
                  <c:v>74.638526578099984</c:v>
                </c:pt>
                <c:pt idx="5" formatCode="0.0">
                  <c:v>82.824507172199986</c:v>
                </c:pt>
                <c:pt idx="7" formatCode="0.0">
                  <c:v>72.051477752903693</c:v>
                </c:pt>
                <c:pt idx="8" formatCode="0.0">
                  <c:v>71.236626775399145</c:v>
                </c:pt>
                <c:pt idx="10" formatCode="0.0">
                  <c:v>80.731284294668527</c:v>
                </c:pt>
                <c:pt idx="11" formatCode="0.0">
                  <c:v>71.876083604861932</c:v>
                </c:pt>
                <c:pt idx="12" formatCode="0.0">
                  <c:v>62.064810993335854</c:v>
                </c:pt>
                <c:pt idx="14" formatCode="0.0">
                  <c:v>70.770754964941915</c:v>
                </c:pt>
                <c:pt idx="15" formatCode="0.0">
                  <c:v>73.183126790941884</c:v>
                </c:pt>
                <c:pt idx="16" formatCode="0.0">
                  <c:v>71.12137819609417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Mid [3]</c:v>
                </c:pt>
              </c:strCache>
            </c:strRef>
          </c:tx>
          <c:spPr>
            <a:solidFill>
              <a:srgbClr val="F7D112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Munka1!$C$2:$C$18</c:f>
              <c:numCache>
                <c:formatCode>General</c:formatCode>
                <c:ptCount val="17"/>
                <c:pt idx="0" formatCode="0.0">
                  <c:v>19.812389470399996</c:v>
                </c:pt>
                <c:pt idx="2" formatCode="0.0">
                  <c:v>21.936430331199997</c:v>
                </c:pt>
                <c:pt idx="3" formatCode="0.0">
                  <c:v>23.647334305200001</c:v>
                </c:pt>
                <c:pt idx="4" formatCode="0.0">
                  <c:v>18.399216688199996</c:v>
                </c:pt>
                <c:pt idx="5" formatCode="0.0">
                  <c:v>11.926265622800001</c:v>
                </c:pt>
                <c:pt idx="7" formatCode="0.0">
                  <c:v>19.079230761313408</c:v>
                </c:pt>
                <c:pt idx="8" formatCode="0.0">
                  <c:v>19.761721849021239</c:v>
                </c:pt>
                <c:pt idx="10" formatCode="0.0">
                  <c:v>12.361620969375346</c:v>
                </c:pt>
                <c:pt idx="11" formatCode="0.0">
                  <c:v>20.723754410239543</c:v>
                </c:pt>
                <c:pt idx="12" formatCode="0.0">
                  <c:v>26.83191914294305</c:v>
                </c:pt>
                <c:pt idx="14" formatCode="0.0">
                  <c:v>21.309320897866712</c:v>
                </c:pt>
                <c:pt idx="15" formatCode="0.0">
                  <c:v>19.653610227730933</c:v>
                </c:pt>
                <c:pt idx="16" formatCode="0.0">
                  <c:v>19.527942719213755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Down [1-2]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hu-HU"/>
              </a:p>
            </c:txPr>
            <c:dLblPos val="ctr"/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Munka1!$D$2:$D$18</c:f>
              <c:numCache>
                <c:formatCode>General</c:formatCode>
                <c:ptCount val="17"/>
                <c:pt idx="0" formatCode="0.0">
                  <c:v>8.2045506638999992</c:v>
                </c:pt>
                <c:pt idx="2" formatCode="0.0">
                  <c:v>9.2905355858000007</c:v>
                </c:pt>
                <c:pt idx="3" formatCode="0.0">
                  <c:v>12.922702112400001</c:v>
                </c:pt>
                <c:pt idx="4" formatCode="0.0">
                  <c:v>6.9622567335000003</c:v>
                </c:pt>
                <c:pt idx="5" formatCode="0.0">
                  <c:v>4.1510920855000011</c:v>
                </c:pt>
                <c:pt idx="7" formatCode="0.0">
                  <c:v>7.4427242839013106</c:v>
                </c:pt>
                <c:pt idx="8" formatCode="0.0">
                  <c:v>8.8115399549243136</c:v>
                </c:pt>
                <c:pt idx="10" formatCode="0.0">
                  <c:v>6.7074991869811313</c:v>
                </c:pt>
                <c:pt idx="11" formatCode="0.0">
                  <c:v>6.9027134612700225</c:v>
                </c:pt>
                <c:pt idx="12" formatCode="0.0">
                  <c:v>10.00667383118788</c:v>
                </c:pt>
                <c:pt idx="14" formatCode="0.0">
                  <c:v>5.0979447756139429</c:v>
                </c:pt>
                <c:pt idx="15" formatCode="0.0">
                  <c:v>6.7450388760756814</c:v>
                </c:pt>
                <c:pt idx="16" formatCode="0.0">
                  <c:v>9.1405552044309548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Munka1!$E$2:$E$18</c:f>
              <c:numCache>
                <c:formatCode>General</c:formatCode>
                <c:ptCount val="17"/>
                <c:pt idx="0" formatCode="0.0">
                  <c:v>0.63046202309999999</c:v>
                </c:pt>
                <c:pt idx="3" formatCode="0.0">
                  <c:v>2.4637873251000002</c:v>
                </c:pt>
                <c:pt idx="5" formatCode="0.0">
                  <c:v>1.0981351192000002</c:v>
                </c:pt>
                <c:pt idx="7" formatCode="0.0">
                  <c:v>1.4265672018</c:v>
                </c:pt>
                <c:pt idx="8" formatCode="0.0">
                  <c:v>0.1901114206</c:v>
                </c:pt>
                <c:pt idx="10" formatCode="0.0">
                  <c:v>0.1995955489</c:v>
                </c:pt>
                <c:pt idx="11" formatCode="0.0">
                  <c:v>0.49744852362000014</c:v>
                </c:pt>
                <c:pt idx="12" formatCode="0.0">
                  <c:v>1.0965960325299997</c:v>
                </c:pt>
                <c:pt idx="14" formatCode="0.0">
                  <c:v>2.82197936157</c:v>
                </c:pt>
                <c:pt idx="15" formatCode="0.0">
                  <c:v>0.41822410525100007</c:v>
                </c:pt>
                <c:pt idx="16" formatCode="0.0">
                  <c:v>0.21012388026000001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numFmt formatCode="#,##0.00" sourceLinked="0"/>
            <c:txPr>
              <a:bodyPr/>
              <a:lstStyle/>
              <a:p>
                <a:pPr>
                  <a:defRPr sz="1000" baseline="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inBase"/>
            <c:showVal val="1"/>
          </c:dLbls>
          <c:cat>
            <c:strRef>
              <c:f>Munka1!$A$2:$A$18</c:f>
              <c:strCache>
                <c:ptCount val="17"/>
                <c:pt idx="0">
                  <c:v>Összesen</c:v>
                </c:pt>
                <c:pt idx="2">
                  <c:v>18-34 éves</c:v>
                </c:pt>
                <c:pt idx="3">
                  <c:v>35-44 éves</c:v>
                </c:pt>
                <c:pt idx="4">
                  <c:v>45-64 éves</c:v>
                </c:pt>
                <c:pt idx="5">
                  <c:v>65 éves vagy idősebb</c:v>
                </c:pt>
                <c:pt idx="7">
                  <c:v>Férfi</c:v>
                </c:pt>
                <c:pt idx="8">
                  <c:v>Nő</c:v>
                </c:pt>
                <c:pt idx="10">
                  <c:v>Alapfokú végzettség</c:v>
                </c:pt>
                <c:pt idx="11">
                  <c:v>Középfokú végzettség</c:v>
                </c:pt>
                <c:pt idx="12">
                  <c:v>Felsőfokú végzettség</c:v>
                </c:pt>
                <c:pt idx="14">
                  <c:v>Kevesebb mint 10 éve él Vecsésen</c:v>
                </c:pt>
                <c:pt idx="15">
                  <c:v>11-20 éve él Vecsésen</c:v>
                </c:pt>
                <c:pt idx="16">
                  <c:v>Több mint 20 éve él Vecsésen</c:v>
                </c:pt>
              </c:strCache>
            </c:strRef>
          </c:cat>
          <c:val>
            <c:numRef>
              <c:f>Munka1!$F$2:$F$18</c:f>
              <c:numCache>
                <c:formatCode>General</c:formatCode>
                <c:ptCount val="17"/>
                <c:pt idx="0" formatCode="0.00">
                  <c:v>4.0248999999999988</c:v>
                </c:pt>
                <c:pt idx="2" formatCode="0.00">
                  <c:v>3.8958999999999997</c:v>
                </c:pt>
                <c:pt idx="3" formatCode="0.00">
                  <c:v>3.8228999999999997</c:v>
                </c:pt>
                <c:pt idx="4" formatCode="0.00">
                  <c:v>4.0718000000000005</c:v>
                </c:pt>
                <c:pt idx="5" formatCode="0.00">
                  <c:v>4.3705999999999996</c:v>
                </c:pt>
                <c:pt idx="7" formatCode="0.00">
                  <c:v>4.0273522307220491</c:v>
                </c:pt>
                <c:pt idx="8" formatCode="0.00">
                  <c:v>4.0365371113272301</c:v>
                </c:pt>
                <c:pt idx="10" formatCode="0.00">
                  <c:v>4.2561445570370688</c:v>
                </c:pt>
                <c:pt idx="11" formatCode="0.00">
                  <c:v>4.0224984991257795</c:v>
                </c:pt>
                <c:pt idx="12" formatCode="0.00">
                  <c:v>3.8243171653003603</c:v>
                </c:pt>
                <c:pt idx="14" formatCode="0.00">
                  <c:v>4.0637430725852495</c:v>
                </c:pt>
                <c:pt idx="15" formatCode="0.00">
                  <c:v>4.0346985232467203</c:v>
                </c:pt>
                <c:pt idx="16" formatCode="0.00">
                  <c:v>4.0151651655809699</c:v>
                </c:pt>
              </c:numCache>
            </c:numRef>
          </c:val>
        </c:ser>
        <c:gapWidth val="75"/>
        <c:overlap val="100"/>
        <c:axId val="125422208"/>
        <c:axId val="125518208"/>
      </c:barChart>
      <c:catAx>
        <c:axId val="125422208"/>
        <c:scaling>
          <c:orientation val="maxMin"/>
        </c:scaling>
        <c:axPos val="l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25518208"/>
        <c:crosses val="autoZero"/>
        <c:auto val="1"/>
        <c:lblAlgn val="ctr"/>
        <c:lblOffset val="100"/>
      </c:catAx>
      <c:valAx>
        <c:axId val="125518208"/>
        <c:scaling>
          <c:orientation val="minMax"/>
          <c:max val="10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&quot;%&quot;" sourceLinked="0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25422208"/>
        <c:crosses val="max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5.1809519401551672E-2"/>
          <c:y val="0.89010108891862594"/>
          <c:w val="0.89208513888004959"/>
          <c:h val="0.10989891108137391"/>
        </c:manualLayout>
      </c:layout>
      <c:txPr>
        <a:bodyPr/>
        <a:lstStyle/>
        <a:p>
          <a:pPr>
            <a:defRPr sz="10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306610123053842"/>
          <c:y val="0.16129774305555555"/>
          <c:w val="0.35825890144972433"/>
          <c:h val="0.6526640625000004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DB0F86"/>
              </a:solidFill>
              <a:effectLst/>
            </c:spPr>
          </c:dPt>
          <c:dPt>
            <c:idx val="3"/>
            <c:spPr>
              <a:solidFill>
                <a:srgbClr val="FBA52D"/>
              </a:solidFill>
              <a:effectLst/>
            </c:spPr>
          </c:dPt>
          <c:dPt>
            <c:idx val="4"/>
            <c:spPr>
              <a:solidFill>
                <a:srgbClr val="D53C09"/>
              </a:solidFill>
              <a:effectLst/>
            </c:spPr>
          </c:dPt>
          <c:dPt>
            <c:idx val="5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6.6565809379727683E-2"/>
                  <c:y val="6.0633680555555569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7231467473524978E-2"/>
                  <c:y val="0.14331597222222225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8759455370650535"/>
                  <c:y val="-2.7560763888888888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9.9848714069591518E-2"/>
                  <c:y val="2.204861111111112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7.2617246596066568E-2"/>
                  <c:y val="7.7170138888888892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Munka1!$A$2:$A$7</c:f>
              <c:strCache>
                <c:ptCount val="6"/>
                <c:pt idx="0">
                  <c:v>Általános iskola</c:v>
                </c:pt>
                <c:pt idx="1">
                  <c:v>Középiskola érettségi nélkül</c:v>
                </c:pt>
                <c:pt idx="2">
                  <c:v>Középiskola érettségivel</c:v>
                </c:pt>
                <c:pt idx="3">
                  <c:v>Felsőfokú képesítést nyújtó tanfolyam</c:v>
                </c:pt>
                <c:pt idx="4">
                  <c:v>Főiskola, egyetem</c:v>
                </c:pt>
                <c:pt idx="5">
                  <c:v>NT/NV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96.681178515536047</c:v>
                </c:pt>
                <c:pt idx="1">
                  <c:v>191.7469454218805</c:v>
                </c:pt>
                <c:pt idx="2">
                  <c:v>425.37548514866347</c:v>
                </c:pt>
                <c:pt idx="3">
                  <c:v>70.585267242232362</c:v>
                </c:pt>
                <c:pt idx="4">
                  <c:v>206.38263668340969</c:v>
                </c:pt>
                <c:pt idx="5">
                  <c:v>9.2288485949999952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574886535552215"/>
          <c:y val="0.15578559027777783"/>
          <c:w val="0.35825890144972433"/>
          <c:h val="0.6526640625000004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D53C09"/>
              </a:solidFill>
              <a:effectLst/>
            </c:spPr>
          </c:dPt>
          <c:dPt>
            <c:idx val="3"/>
            <c:spPr>
              <a:solidFill>
                <a:srgbClr val="FBA52D"/>
              </a:solidFill>
              <a:effectLst/>
            </c:spPr>
          </c:dPt>
          <c:dPt>
            <c:idx val="4"/>
            <c:spPr>
              <a:solidFill>
                <a:srgbClr val="DB0F86"/>
              </a:solidFill>
              <a:effectLst/>
            </c:spPr>
          </c:dPt>
          <c:dPt>
            <c:idx val="5"/>
            <c:spPr>
              <a:solidFill>
                <a:srgbClr val="F7D112"/>
              </a:solidFill>
              <a:effectLst/>
            </c:spPr>
          </c:dPt>
          <c:dPt>
            <c:idx val="6"/>
            <c:spPr>
              <a:solidFill>
                <a:srgbClr val="872590"/>
              </a:solidFill>
              <a:effectLst/>
            </c:spPr>
          </c:dPt>
          <c:dPt>
            <c:idx val="7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1"/>
              <c:layout>
                <c:manualLayout>
                  <c:x val="9.3797276853252662E-2"/>
                  <c:y val="-5.5121527777777773E-3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3.0257424327254104E-2"/>
                  <c:y val="-5.5121527777777773E-3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1.5128593040847203E-2"/>
                  <c:y val="4.4097222222222274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18456883509833594"/>
                  <c:y val="0.28111979166666673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0.12405446293494705"/>
                  <c:y val="5.5121527777777773E-3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1.2102874432677765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9.6822995461422159E-2"/>
                  <c:y val="0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Munka1!$A$2:$A$9</c:f>
              <c:strCache>
                <c:ptCount val="8"/>
                <c:pt idx="0">
                  <c:v>Alkalmazott vagy vezető</c:v>
                </c:pt>
                <c:pt idx="1">
                  <c:v>Vállalkozó</c:v>
                </c:pt>
                <c:pt idx="2">
                  <c:v>Munkanélküli</c:v>
                </c:pt>
                <c:pt idx="3">
                  <c:v>Nyugdíjas</c:v>
                </c:pt>
                <c:pt idx="4">
                  <c:v>Diák </c:v>
                </c:pt>
                <c:pt idx="5">
                  <c:v>Háztartásbeli, TGYÁS/GYES/GYED/GYET-en lévő</c:v>
                </c:pt>
                <c:pt idx="6">
                  <c:v>Egyéb inaktív</c:v>
                </c:pt>
                <c:pt idx="7">
                  <c:v>NT/NV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417.04714666574182</c:v>
                </c:pt>
                <c:pt idx="1">
                  <c:v>107.15223725157463</c:v>
                </c:pt>
                <c:pt idx="2">
                  <c:v>35.681283178620042</c:v>
                </c:pt>
                <c:pt idx="3">
                  <c:v>306.30366373412141</c:v>
                </c:pt>
                <c:pt idx="4">
                  <c:v>58.171583081537705</c:v>
                </c:pt>
                <c:pt idx="5">
                  <c:v>30.699860673232205</c:v>
                </c:pt>
                <c:pt idx="6">
                  <c:v>37.011667408158225</c:v>
                </c:pt>
                <c:pt idx="7">
                  <c:v>7.9329196137358231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62027231467502"/>
          <c:y val="0.15846439521395941"/>
          <c:w val="0.45069674913933783"/>
          <c:h val="0.71747068648764267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91C000"/>
              </a:solidFill>
              <a:effectLst/>
            </c:spPr>
          </c:dPt>
          <c:dPt>
            <c:idx val="1"/>
            <c:spPr>
              <a:solidFill>
                <a:srgbClr val="D53C09"/>
              </a:solidFill>
              <a:effectLst/>
            </c:spPr>
          </c:dPt>
          <c:dPt>
            <c:idx val="2"/>
            <c:spPr>
              <a:solidFill>
                <a:srgbClr val="FBA52D"/>
              </a:solidFill>
              <a:effectLst/>
            </c:spPr>
          </c:dPt>
          <c:dPt>
            <c:idx val="3"/>
            <c:spPr>
              <a:solidFill>
                <a:srgbClr val="F7D112"/>
              </a:solidFill>
              <a:effectLst/>
            </c:spPr>
          </c:dPt>
          <c:dPt>
            <c:idx val="4"/>
            <c:spPr>
              <a:solidFill>
                <a:srgbClr val="DB0F86"/>
              </a:solidFill>
              <a:effectLst/>
            </c:spPr>
          </c:dPt>
          <c:dPt>
            <c:idx val="5"/>
            <c:spPr>
              <a:solidFill>
                <a:srgbClr val="F7D112"/>
              </a:solidFill>
              <a:effectLst/>
            </c:spPr>
          </c:dPt>
          <c:dPt>
            <c:idx val="6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3.0257186081694416E-3"/>
                  <c:y val="7.7066964820751094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8154311649016666E-2"/>
                  <c:y val="4.3350167711672459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4.8411497730711087E-2"/>
                  <c:y val="-1.926674120518777E-2"/>
                </c:manualLayout>
              </c:layout>
              <c:dLblPos val="bestFit"/>
              <c:showCatName val="1"/>
              <c:showPercent val="1"/>
            </c:dLbl>
            <c:dLbl>
              <c:idx val="5"/>
              <c:delete val="1"/>
            </c:dLbl>
            <c:dLbl>
              <c:idx val="6"/>
              <c:layout>
                <c:manualLayout>
                  <c:x val="1.2102874432677765E-2"/>
                  <c:y val="-9.6333706025938728E-3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Munka1!$A$2:$A$8</c:f>
              <c:strCache>
                <c:ptCount val="7"/>
                <c:pt idx="0">
                  <c:v>Nőtlen, hajadon, egyedülálló</c:v>
                </c:pt>
                <c:pt idx="1">
                  <c:v>Házas</c:v>
                </c:pt>
                <c:pt idx="2">
                  <c:v>Élettárssal él</c:v>
                </c:pt>
                <c:pt idx="3">
                  <c:v>Elvált</c:v>
                </c:pt>
                <c:pt idx="4">
                  <c:v>Özvegy</c:v>
                </c:pt>
                <c:pt idx="5">
                  <c:v>Egyéb</c:v>
                </c:pt>
                <c:pt idx="6">
                  <c:v>NT/NV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224.25232472985195</c:v>
                </c:pt>
                <c:pt idx="1">
                  <c:v>502.36378222767343</c:v>
                </c:pt>
                <c:pt idx="2">
                  <c:v>72.587160240106527</c:v>
                </c:pt>
                <c:pt idx="3">
                  <c:v>62.958210292405312</c:v>
                </c:pt>
                <c:pt idx="4">
                  <c:v>126.74959201648532</c:v>
                </c:pt>
                <c:pt idx="5">
                  <c:v>3.3741756326715779</c:v>
                </c:pt>
                <c:pt idx="6">
                  <c:v>7.7151164675268449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0029185081087"/>
          <c:y val="0.1729546144505161"/>
          <c:w val="0.44135847618140034"/>
          <c:h val="0.7029963570127504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0094C6"/>
              </a:solidFill>
              <a:effectLst/>
            </c:spPr>
          </c:dPt>
          <c:dPt>
            <c:idx val="1"/>
            <c:spPr>
              <a:solidFill>
                <a:srgbClr val="91C000"/>
              </a:solidFill>
              <a:effectLst/>
            </c:spPr>
          </c:dPt>
          <c:dPt>
            <c:idx val="2"/>
            <c:spPr>
              <a:solidFill>
                <a:srgbClr val="FBA52D"/>
              </a:solidFill>
              <a:effectLst/>
            </c:spPr>
          </c:dPt>
          <c:dPt>
            <c:idx val="3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2"/>
              <c:layout>
                <c:manualLayout>
                  <c:x val="-3.6308623298033284E-2"/>
                  <c:y val="2.8916211293260469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Munka1!$A$2:$A$5</c:f>
              <c:strCache>
                <c:ptCount val="4"/>
                <c:pt idx="0">
                  <c:v>1-2 fő</c:v>
                </c:pt>
                <c:pt idx="1">
                  <c:v>3-4 fő</c:v>
                </c:pt>
                <c:pt idx="2">
                  <c:v>5+ fő</c:v>
                </c:pt>
                <c:pt idx="3">
                  <c:v>NT/NV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394.83379914291908</c:v>
                </c:pt>
                <c:pt idx="1">
                  <c:v>469.61772358378852</c:v>
                </c:pt>
                <c:pt idx="2">
                  <c:v>122.44331112346607</c:v>
                </c:pt>
                <c:pt idx="3">
                  <c:v>13.105527756546991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Nincs kiskorú a háztartásban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66.058863853866868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17.302412412107589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12.28082871733962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1C000">
                <a:alpha val="39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2.6457084586330062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1C000">
                <a:lumMod val="50000"/>
              </a:srgbClr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0.4016342563019632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Munka1!$G$2</c:f>
              <c:numCache>
                <c:formatCode>0.0</c:formatCode>
                <c:ptCount val="1"/>
                <c:pt idx="0">
                  <c:v>1.3105523017501679</c:v>
                </c:pt>
              </c:numCache>
            </c:numRef>
          </c:val>
        </c:ser>
        <c:gapWidth val="10"/>
        <c:overlap val="100"/>
        <c:axId val="118663808"/>
        <c:axId val="118681984"/>
      </c:barChart>
      <c:catAx>
        <c:axId val="118663808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118681984"/>
        <c:crosses val="autoZero"/>
        <c:auto val="1"/>
        <c:lblAlgn val="ctr"/>
        <c:lblOffset val="100"/>
      </c:catAx>
      <c:valAx>
        <c:axId val="118681984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118663808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765E-3"/>
          <c:y val="0.67746206197870551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264440658987227E-2"/>
          <c:y val="4.7648994261604807E-2"/>
          <c:w val="0.90511560865784368"/>
          <c:h val="0.42146748046256682"/>
        </c:manualLayout>
      </c:layout>
      <c:barChart>
        <c:barDir val="bar"/>
        <c:grouping val="percentStacked"/>
        <c:ser>
          <c:idx val="0"/>
          <c:order val="0"/>
          <c:tx>
            <c:strRef>
              <c:f>Munka1!$B$1</c:f>
              <c:strCache>
                <c:ptCount val="1"/>
                <c:pt idx="0">
                  <c:v>Nincs óvodás korú a háztartásban</c:v>
                </c:pt>
              </c:strCache>
            </c:strRef>
          </c:tx>
          <c:spPr>
            <a:solidFill>
              <a:srgbClr val="D53C09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Munka1!$B$2</c:f>
              <c:numCache>
                <c:formatCode>0.0</c:formatCode>
                <c:ptCount val="1"/>
                <c:pt idx="0">
                  <c:v>87.24353874640947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91C000">
                <a:lumMod val="75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Munka1!$C$2</c:f>
              <c:numCache>
                <c:formatCode>0.0</c:formatCode>
                <c:ptCount val="1"/>
                <c:pt idx="0">
                  <c:v>10.177576039706086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91C000"/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hu-HU"/>
              </a:p>
            </c:txPr>
            <c:dLblPos val="ctr"/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Munka1!$D$2</c:f>
              <c:numCache>
                <c:formatCode>0.0</c:formatCode>
                <c:ptCount val="1"/>
                <c:pt idx="0">
                  <c:v>1.1360945858988278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1C000">
                <a:alpha val="63000"/>
              </a:srgbClr>
            </a:solidFill>
            <a:effectLst/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Munka1!$E$2</c:f>
              <c:numCache>
                <c:formatCode>0.0</c:formatCode>
                <c:ptCount val="1"/>
                <c:pt idx="0">
                  <c:v>0.13223832623519841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NT/NV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effectLst/>
          </c:spPr>
          <c:dLbls>
            <c:numFmt formatCode="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+mn-lt"/>
                  </a:defRPr>
                </a:pPr>
                <a:endParaRPr lang="hu-HU"/>
              </a:p>
            </c:txPr>
            <c:showVal val="1"/>
          </c:dLbls>
          <c:cat>
            <c:numRef>
              <c:f>Munka1!$A$2</c:f>
              <c:numCache>
                <c:formatCode>General</c:formatCode>
                <c:ptCount val="1"/>
              </c:numCache>
            </c:numRef>
          </c:cat>
          <c:val>
            <c:numRef>
              <c:f>Munka1!$F$2</c:f>
              <c:numCache>
                <c:formatCode>0.0</c:formatCode>
                <c:ptCount val="1"/>
                <c:pt idx="0">
                  <c:v>1.3105523017501679</c:v>
                </c:pt>
              </c:numCache>
            </c:numRef>
          </c:val>
        </c:ser>
        <c:gapWidth val="10"/>
        <c:overlap val="100"/>
        <c:axId val="96842496"/>
        <c:axId val="96844032"/>
      </c:barChart>
      <c:catAx>
        <c:axId val="96842496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 algn="r">
              <a:defRPr sz="1000">
                <a:latin typeface="+mn-lt"/>
              </a:defRPr>
            </a:pPr>
            <a:endParaRPr lang="hu-HU"/>
          </a:p>
        </c:txPr>
        <c:crossAx val="96844032"/>
        <c:crosses val="autoZero"/>
        <c:auto val="1"/>
        <c:lblAlgn val="ctr"/>
        <c:lblOffset val="100"/>
      </c:catAx>
      <c:valAx>
        <c:axId val="96844032"/>
        <c:scaling>
          <c:orientation val="minMax"/>
          <c:max val="1"/>
          <c:min val="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hu-HU"/>
          </a:p>
        </c:txPr>
        <c:crossAx val="96842496"/>
        <c:crosses val="max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9023907941915772E-3"/>
          <c:y val="0.67746206197870551"/>
          <c:w val="0.9980976092058087"/>
          <c:h val="0.32253793802129405"/>
        </c:manualLayout>
      </c:layout>
      <c:txPr>
        <a:bodyPr/>
        <a:lstStyle/>
        <a:p>
          <a:pPr>
            <a:defRPr sz="900">
              <a:latin typeface="+mn-lt"/>
            </a:defRPr>
          </a:pPr>
          <a:endParaRPr lang="hu-HU"/>
        </a:p>
      </c:txPr>
    </c:legend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roundedCorners val="1"/>
  <c:style val="1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036308623298032"/>
          <c:y val="0.15367714025500911"/>
          <c:w val="0.43833275757323081"/>
          <c:h val="0.69817698846387388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808080"/>
            </a:solidFill>
            <a:effectLst/>
          </c:spPr>
          <c:dPt>
            <c:idx val="0"/>
            <c:spPr>
              <a:solidFill>
                <a:srgbClr val="D53C09"/>
              </a:solidFill>
              <a:effectLst/>
            </c:spPr>
          </c:dPt>
          <c:dPt>
            <c:idx val="1"/>
            <c:spPr>
              <a:solidFill>
                <a:srgbClr val="FBA52D"/>
              </a:solidFill>
              <a:effectLst/>
            </c:spPr>
          </c:dPt>
          <c:dPt>
            <c:idx val="2"/>
            <c:spPr>
              <a:solidFill>
                <a:srgbClr val="F7D112"/>
              </a:solidFill>
              <a:effectLst/>
            </c:spPr>
          </c:dPt>
          <c:dPt>
            <c:idx val="3"/>
            <c:spPr>
              <a:solidFill>
                <a:srgbClr val="91C000"/>
              </a:solidFill>
              <a:effectLst/>
            </c:spPr>
          </c:dPt>
          <c:dPt>
            <c:idx val="4"/>
            <c:spPr>
              <a:solidFill>
                <a:srgbClr val="FFFFFF">
                  <a:lumMod val="75000"/>
                </a:srgbClr>
              </a:solidFill>
              <a:effectLst/>
            </c:spPr>
          </c:dPt>
          <c:dLbls>
            <c:dLbl>
              <c:idx val="0"/>
              <c:layout>
                <c:manualLayout>
                  <c:x val="4.8411497730711087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7.564296520423601E-2"/>
                  <c:y val="2.8916211293260469E-2"/>
                </c:manualLayout>
              </c:layout>
              <c:dLblPos val="bestFit"/>
              <c:showCatName val="1"/>
              <c:showPercent val="1"/>
            </c:dLbl>
            <c:numFmt formatCode="0%" sourceLinked="0"/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hu-HU"/>
              </a:p>
            </c:txPr>
            <c:dLblPos val="outEnd"/>
            <c:showCatName val="1"/>
            <c:showPercent val="1"/>
          </c:dLbls>
          <c:cat>
            <c:strRef>
              <c:f>Munka1!$A$2:$A$6</c:f>
              <c:strCache>
                <c:ptCount val="4"/>
                <c:pt idx="0">
                  <c:v>Kevesebb mint 5 éve</c:v>
                </c:pt>
                <c:pt idx="1">
                  <c:v>5-10 éve</c:v>
                </c:pt>
                <c:pt idx="2">
                  <c:v>11-20 éve</c:v>
                </c:pt>
                <c:pt idx="3">
                  <c:v>Több mint 20 éve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43.908616601473504</c:v>
                </c:pt>
                <c:pt idx="1">
                  <c:v>106.05875024467956</c:v>
                </c:pt>
                <c:pt idx="2">
                  <c:v>137.65100818979343</c:v>
                </c:pt>
                <c:pt idx="3">
                  <c:v>712.38198657077726</c:v>
                </c:pt>
              </c:numCache>
            </c:numRef>
          </c:val>
        </c:ser>
        <c:firstSliceAng val="0"/>
      </c:pieChart>
    </c:plotArea>
    <c:plotVisOnly val="1"/>
  </c:chart>
  <c:spPr>
    <a:noFill/>
    <a:ln w="12700">
      <a:solidFill>
        <a:srgbClr val="BFBFBF"/>
      </a:solidFill>
      <a:prstDash val="solid"/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2377-24C0-4762-A106-69B18F666D39}" type="datetimeFigureOut">
              <a:rPr lang="hu-HU" smtClean="0"/>
              <a:pPr/>
              <a:t>2014.02.18.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78A5-B628-4B95-AB6A-67655842F58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4209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936D8DE-B29E-4553-A1AD-59DF06032F1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545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36D8DE-B29E-4553-A1AD-59DF06032F18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1 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 smtClean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11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1 Általá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3"/>
          </p:nvPr>
        </p:nvSpPr>
        <p:spPr>
          <a:xfrm>
            <a:off x="250825" y="908051"/>
            <a:ext cx="8640753" cy="5400674"/>
          </a:xfrm>
          <a:prstGeom prst="rect">
            <a:avLst/>
          </a:prstGeom>
        </p:spPr>
        <p:txBody>
          <a:bodyPr lIns="0" tIns="0" rIns="0" bIns="0"/>
          <a:lstStyle>
            <a:lvl1pPr>
              <a:defRPr lang="hu-HU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hu-HU" sz="1600" dirty="0" smtClean="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lang="hu-HU" sz="1400" dirty="0" smtClean="0">
                <a:solidFill>
                  <a:schemeClr val="tx1"/>
                </a:solidFill>
                <a:latin typeface="Calibri" pitchFamily="34" charset="0"/>
              </a:defRPr>
            </a:lvl3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7496"/>
              </a:buClr>
              <a:buFont typeface="Wingdings" pitchFamily="2" charset="2"/>
              <a:buNone/>
            </a:pPr>
            <a:r>
              <a:rPr lang="hu-HU" dirty="0" smtClean="0"/>
              <a:t>Mintaszöveg szerkesztése</a:t>
            </a:r>
          </a:p>
          <a:p>
            <a:pPr marL="44450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dirty="0" smtClean="0"/>
              <a:t>Második szint</a:t>
            </a:r>
          </a:p>
          <a:p>
            <a:pPr marL="88900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hu-HU" dirty="0" smtClean="0"/>
              <a:t>Harmadik szint</a:t>
            </a:r>
            <a:endParaRPr lang="hu-H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2 Csak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13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14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/>
          </p:nvPr>
        </p:nvSpPr>
        <p:spPr>
          <a:xfrm>
            <a:off x="250825" y="908051"/>
            <a:ext cx="8642350" cy="5400674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3 Ábra és szöveg, 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4 Ábra és szöveg, jo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051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4932041" y="2143125"/>
            <a:ext cx="3961134" cy="416560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5 Két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9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3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908720"/>
            <a:ext cx="8642349" cy="1092199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Szöveg helye 16"/>
          <p:cNvSpPr>
            <a:spLocks noGrp="1"/>
          </p:cNvSpPr>
          <p:nvPr>
            <p:ph type="body" sz="quarter" idx="13"/>
          </p:nvPr>
        </p:nvSpPr>
        <p:spPr>
          <a:xfrm>
            <a:off x="250826" y="4857760"/>
            <a:ext cx="8642350" cy="1440696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6 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1476" y="1785926"/>
            <a:ext cx="7175916" cy="1440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 hasCustomPrompt="1"/>
          </p:nvPr>
        </p:nvSpPr>
        <p:spPr>
          <a:xfrm>
            <a:off x="961476" y="3424996"/>
            <a:ext cx="7175916" cy="5040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Kiegészítő információk a fejezethez, a tartalom rövid kifejtése</a:t>
            </a:r>
            <a:endParaRPr lang="hu-HU" dirty="0"/>
          </a:p>
        </p:txBody>
      </p:sp>
      <p:sp>
        <p:nvSpPr>
          <p:cNvPr id="41" name="Kép helye 40"/>
          <p:cNvSpPr>
            <a:spLocks noGrp="1"/>
          </p:cNvSpPr>
          <p:nvPr>
            <p:ph type="pic" sz="quarter" idx="11"/>
          </p:nvPr>
        </p:nvSpPr>
        <p:spPr>
          <a:xfrm>
            <a:off x="6732589" y="4140390"/>
            <a:ext cx="2142936" cy="2142936"/>
          </a:xfrm>
          <a:prstGeom prst="round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11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12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7 Ábraa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 smtClean="0"/>
          </a:p>
        </p:txBody>
      </p:sp>
      <p:sp>
        <p:nvSpPr>
          <p:cNvPr id="8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11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  <p:sp>
        <p:nvSpPr>
          <p:cNvPr id="12" name="Szöveg helye 16"/>
          <p:cNvSpPr>
            <a:spLocks noGrp="1"/>
          </p:cNvSpPr>
          <p:nvPr>
            <p:ph type="body" sz="quarter" idx="12"/>
          </p:nvPr>
        </p:nvSpPr>
        <p:spPr>
          <a:xfrm>
            <a:off x="250825" y="4869160"/>
            <a:ext cx="8642349" cy="1417340"/>
          </a:xfrm>
        </p:spPr>
        <p:txBody>
          <a:bodyPr/>
          <a:lstStyle>
            <a:lvl1pPr marL="265113" indent="-265113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542925" indent="-201613">
              <a:spcBef>
                <a:spcPts val="100"/>
              </a:spcBef>
              <a:buClr>
                <a:schemeClr val="accent1"/>
              </a:buClr>
              <a:buSzPct val="75000"/>
              <a:defRPr/>
            </a:lvl2pPr>
            <a:lvl3pPr marL="808038" indent="-180975">
              <a:spcBef>
                <a:spcPts val="0"/>
              </a:spcBef>
              <a:defRPr/>
            </a:lvl3pPr>
            <a:lvl4pPr>
              <a:defRPr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1 Nyit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549" y="4356564"/>
            <a:ext cx="6602413" cy="357190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28" name="Szöveg helye 27"/>
          <p:cNvSpPr>
            <a:spLocks noGrp="1"/>
          </p:cNvSpPr>
          <p:nvPr>
            <p:ph type="body" sz="quarter" idx="10"/>
          </p:nvPr>
        </p:nvSpPr>
        <p:spPr>
          <a:xfrm>
            <a:off x="971550" y="4941168"/>
            <a:ext cx="6600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hu-HU" sz="1600" kern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endParaRPr lang="hu-HU" dirty="0"/>
          </a:p>
        </p:txBody>
      </p:sp>
      <p:sp>
        <p:nvSpPr>
          <p:cNvPr id="27" name="Cím helye 22"/>
          <p:cNvSpPr>
            <a:spLocks noGrp="1"/>
          </p:cNvSpPr>
          <p:nvPr>
            <p:ph type="title"/>
          </p:nvPr>
        </p:nvSpPr>
        <p:spPr>
          <a:xfrm>
            <a:off x="828674" y="1643050"/>
            <a:ext cx="5100648" cy="857256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5284671"/>
            <a:ext cx="16716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tabLst>
                <a:tab pos="8221663" algn="r"/>
              </a:tabLst>
              <a:def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2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2 Záró"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ép helye 36"/>
          <p:cNvSpPr>
            <a:spLocks noGrp="1"/>
          </p:cNvSpPr>
          <p:nvPr>
            <p:ph type="pic" sz="quarter" idx="10"/>
          </p:nvPr>
        </p:nvSpPr>
        <p:spPr>
          <a:xfrm>
            <a:off x="971550" y="4370670"/>
            <a:ext cx="792000" cy="792000"/>
          </a:xfrm>
          <a:prstGeom prst="roundRect">
            <a:avLst/>
          </a:prstGeom>
        </p:spPr>
        <p:txBody>
          <a:bodyPr/>
          <a:lstStyle>
            <a:lvl1pPr>
              <a:buFontTx/>
              <a:buNone/>
              <a:defRPr sz="300"/>
            </a:lvl1pPr>
          </a:lstStyle>
          <a:p>
            <a:endParaRPr lang="hu-HU" dirty="0"/>
          </a:p>
        </p:txBody>
      </p:sp>
      <p:sp>
        <p:nvSpPr>
          <p:cNvPr id="39" name="Szöveg helye 38"/>
          <p:cNvSpPr>
            <a:spLocks noGrp="1"/>
          </p:cNvSpPr>
          <p:nvPr>
            <p:ph type="body" sz="quarter" idx="11" hasCustomPrompt="1"/>
          </p:nvPr>
        </p:nvSpPr>
        <p:spPr>
          <a:xfrm>
            <a:off x="1929989" y="4394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hu-HU" dirty="0" err="1" smtClean="0"/>
              <a:t>Belléga</a:t>
            </a:r>
            <a:r>
              <a:rPr lang="hu-HU" dirty="0" smtClean="0"/>
              <a:t> Neve</a:t>
            </a:r>
            <a:endParaRPr lang="hu-HU" dirty="0"/>
          </a:p>
        </p:txBody>
      </p:sp>
      <p:sp>
        <p:nvSpPr>
          <p:cNvPr id="41" name="Szöveg helye 40"/>
          <p:cNvSpPr>
            <a:spLocks noGrp="1"/>
          </p:cNvSpPr>
          <p:nvPr>
            <p:ph type="body" sz="quarter" idx="12" hasCustomPrompt="1"/>
          </p:nvPr>
        </p:nvSpPr>
        <p:spPr>
          <a:xfrm>
            <a:off x="1929988" y="4646480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beosztás kisbetűvel</a:t>
            </a:r>
            <a:endParaRPr lang="hu-HU" dirty="0"/>
          </a:p>
        </p:txBody>
      </p:sp>
      <p:sp>
        <p:nvSpPr>
          <p:cNvPr id="43" name="Szöveg helye 42"/>
          <p:cNvSpPr>
            <a:spLocks noGrp="1"/>
          </p:cNvSpPr>
          <p:nvPr>
            <p:ph type="body" sz="quarter" idx="13" hasCustomPrompt="1"/>
          </p:nvPr>
        </p:nvSpPr>
        <p:spPr>
          <a:xfrm>
            <a:off x="1929988" y="4898480"/>
            <a:ext cx="3713209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err="1" smtClean="0"/>
              <a:t>email.cim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45" name="Kép helye 44"/>
          <p:cNvSpPr>
            <a:spLocks noGrp="1"/>
          </p:cNvSpPr>
          <p:nvPr>
            <p:ph type="pic" sz="quarter" idx="14"/>
          </p:nvPr>
        </p:nvSpPr>
        <p:spPr>
          <a:xfrm>
            <a:off x="971550" y="5373604"/>
            <a:ext cx="792000" cy="792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C7496"/>
              </a:buClr>
              <a:buFontTx/>
              <a:buNone/>
              <a:defRPr lang="hu-HU" sz="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hu-HU" dirty="0"/>
          </a:p>
        </p:txBody>
      </p:sp>
      <p:sp>
        <p:nvSpPr>
          <p:cNvPr id="38" name="Cím helye 22"/>
          <p:cNvSpPr>
            <a:spLocks noGrp="1"/>
          </p:cNvSpPr>
          <p:nvPr>
            <p:ph type="title"/>
          </p:nvPr>
        </p:nvSpPr>
        <p:spPr>
          <a:xfrm>
            <a:off x="828674" y="1643507"/>
            <a:ext cx="5100648" cy="8568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>
              <a:defRPr lang="hu-HU" sz="5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3C7496"/>
              </a:buClr>
              <a:buFont typeface="Wingdings" pitchFamily="2" charset="2"/>
              <a:buNone/>
            </a:pPr>
            <a:endParaRPr lang="hu-HU" dirty="0"/>
          </a:p>
        </p:txBody>
      </p:sp>
      <p:sp>
        <p:nvSpPr>
          <p:cNvPr id="17" name="Szöveg helye 38"/>
          <p:cNvSpPr>
            <a:spLocks noGrp="1"/>
          </p:cNvSpPr>
          <p:nvPr>
            <p:ph type="body" sz="quarter" idx="15" hasCustomPrompt="1"/>
          </p:nvPr>
        </p:nvSpPr>
        <p:spPr>
          <a:xfrm>
            <a:off x="1938569" y="5397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/>
            </a:lvl1pPr>
          </a:lstStyle>
          <a:p>
            <a:pPr lvl="0"/>
            <a:r>
              <a:rPr lang="hu-HU" dirty="0" err="1" smtClean="0"/>
              <a:t>Belléga</a:t>
            </a:r>
            <a:r>
              <a:rPr lang="hu-HU" dirty="0" smtClean="0"/>
              <a:t> Neve</a:t>
            </a:r>
            <a:endParaRPr lang="hu-HU" dirty="0"/>
          </a:p>
        </p:txBody>
      </p:sp>
      <p:sp>
        <p:nvSpPr>
          <p:cNvPr id="18" name="Szöveg helye 40"/>
          <p:cNvSpPr>
            <a:spLocks noGrp="1"/>
          </p:cNvSpPr>
          <p:nvPr>
            <p:ph type="body" sz="quarter" idx="16" hasCustomPrompt="1"/>
          </p:nvPr>
        </p:nvSpPr>
        <p:spPr>
          <a:xfrm>
            <a:off x="1938569" y="5649414"/>
            <a:ext cx="3713210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beosztás kisbetűvel</a:t>
            </a:r>
            <a:endParaRPr lang="hu-HU" dirty="0"/>
          </a:p>
        </p:txBody>
      </p:sp>
      <p:sp>
        <p:nvSpPr>
          <p:cNvPr id="19" name="Szöveg helye 42"/>
          <p:cNvSpPr>
            <a:spLocks noGrp="1"/>
          </p:cNvSpPr>
          <p:nvPr>
            <p:ph type="body" sz="quarter" idx="17" hasCustomPrompt="1"/>
          </p:nvPr>
        </p:nvSpPr>
        <p:spPr>
          <a:xfrm>
            <a:off x="1938569" y="5901414"/>
            <a:ext cx="3715148" cy="2520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 err="1" smtClean="0"/>
              <a:t>email.cim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11" name="Szöveg helye 13"/>
          <p:cNvSpPr>
            <a:spLocks noGrp="1"/>
          </p:cNvSpPr>
          <p:nvPr>
            <p:ph type="body" sz="quarter" idx="18"/>
          </p:nvPr>
        </p:nvSpPr>
        <p:spPr>
          <a:xfrm>
            <a:off x="828674" y="2500307"/>
            <a:ext cx="4529144" cy="85725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b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hu-HU" sz="54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hu-HU" sz="5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56"/>
          <p:cNvSpPr>
            <a:spLocks/>
          </p:cNvSpPr>
          <p:nvPr/>
        </p:nvSpPr>
        <p:spPr bwMode="auto">
          <a:xfrm>
            <a:off x="-32" y="0"/>
            <a:ext cx="9144000" cy="1000108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 smtClean="0"/>
          </a:p>
        </p:txBody>
      </p:sp>
      <p:grpSp>
        <p:nvGrpSpPr>
          <p:cNvPr id="7" name="Csoportba foglalás 9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8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9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  <p:sp>
        <p:nvSpPr>
          <p:cNvPr id="1029" name="Freeform 5"/>
          <p:cNvSpPr>
            <a:spLocks/>
          </p:cNvSpPr>
          <p:nvPr/>
        </p:nvSpPr>
        <p:spPr bwMode="auto">
          <a:xfrm>
            <a:off x="0" y="542947"/>
            <a:ext cx="9144000" cy="6029325"/>
          </a:xfrm>
          <a:custGeom>
            <a:avLst/>
            <a:gdLst/>
            <a:ahLst/>
            <a:cxnLst>
              <a:cxn ang="0">
                <a:pos x="4691" y="51"/>
              </a:cxn>
              <a:cxn ang="0">
                <a:pos x="4691" y="0"/>
              </a:cxn>
              <a:cxn ang="0">
                <a:pos x="4613" y="51"/>
              </a:cxn>
              <a:cxn ang="0">
                <a:pos x="0" y="51"/>
              </a:cxn>
              <a:cxn ang="0">
                <a:pos x="0" y="3798"/>
              </a:cxn>
              <a:cxn ang="0">
                <a:pos x="5760" y="3798"/>
              </a:cxn>
              <a:cxn ang="0">
                <a:pos x="5760" y="51"/>
              </a:cxn>
              <a:cxn ang="0">
                <a:pos x="4691" y="51"/>
              </a:cxn>
            </a:cxnLst>
            <a:rect l="0" t="0" r="r" b="b"/>
            <a:pathLst>
              <a:path w="5760" h="3798">
                <a:moveTo>
                  <a:pt x="4691" y="51"/>
                </a:moveTo>
                <a:lnTo>
                  <a:pt x="4691" y="0"/>
                </a:lnTo>
                <a:lnTo>
                  <a:pt x="4613" y="51"/>
                </a:lnTo>
                <a:lnTo>
                  <a:pt x="0" y="51"/>
                </a:lnTo>
                <a:lnTo>
                  <a:pt x="0" y="3798"/>
                </a:lnTo>
                <a:lnTo>
                  <a:pt x="5760" y="3798"/>
                </a:lnTo>
                <a:lnTo>
                  <a:pt x="5760" y="51"/>
                </a:lnTo>
                <a:lnTo>
                  <a:pt x="4691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3" name="Szöveg helye 2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00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25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3" r:id="rId3"/>
    <p:sldLayoutId id="2147483674" r:id="rId4"/>
    <p:sldLayoutId id="2147483675" r:id="rId5"/>
    <p:sldLayoutId id="2147483651" r:id="rId6"/>
    <p:sldLayoutId id="2147483677" r:id="rId7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None/>
        <a:defRPr sz="1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4450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2pPr>
      <a:lvl3pPr marL="889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7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4143380"/>
            <a:ext cx="9144000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357950" y="6572272"/>
            <a:ext cx="2500330" cy="28572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hu-HU" sz="1100" dirty="0" smtClean="0">
                <a:solidFill>
                  <a:schemeClr val="tx2"/>
                </a:solidFill>
                <a:latin typeface="+mj-lt"/>
              </a:rPr>
              <a:t>Jó döntéseket támogatunk.</a:t>
            </a:r>
            <a:endParaRPr lang="hu-HU" sz="11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Csoportba foglalás 10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9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9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2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10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8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/>
        </p:nvSpPr>
        <p:spPr bwMode="auto">
          <a:xfrm>
            <a:off x="0" y="0"/>
            <a:ext cx="9144000" cy="620713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0" y="0"/>
              </a:cxn>
              <a:cxn ang="0">
                <a:pos x="0" y="391"/>
              </a:cxn>
              <a:cxn ang="0">
                <a:pos x="4613" y="391"/>
              </a:cxn>
              <a:cxn ang="0">
                <a:pos x="4691" y="340"/>
              </a:cxn>
              <a:cxn ang="0">
                <a:pos x="4691" y="391"/>
              </a:cxn>
              <a:cxn ang="0">
                <a:pos x="5760" y="391"/>
              </a:cxn>
              <a:cxn ang="0">
                <a:pos x="5760" y="0"/>
              </a:cxn>
            </a:cxnLst>
            <a:rect l="0" t="0" r="r" b="b"/>
            <a:pathLst>
              <a:path w="5760" h="391">
                <a:moveTo>
                  <a:pt x="5760" y="0"/>
                </a:moveTo>
                <a:lnTo>
                  <a:pt x="0" y="0"/>
                </a:lnTo>
                <a:lnTo>
                  <a:pt x="0" y="391"/>
                </a:lnTo>
                <a:lnTo>
                  <a:pt x="4613" y="391"/>
                </a:lnTo>
                <a:lnTo>
                  <a:pt x="4691" y="340"/>
                </a:lnTo>
                <a:lnTo>
                  <a:pt x="4691" y="391"/>
                </a:lnTo>
                <a:lnTo>
                  <a:pt x="5760" y="391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hu-HU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Csoportba foglalás 9"/>
          <p:cNvGrpSpPr/>
          <p:nvPr/>
        </p:nvGrpSpPr>
        <p:grpSpPr>
          <a:xfrm>
            <a:off x="7643826" y="326205"/>
            <a:ext cx="1247753" cy="210465"/>
            <a:chOff x="4926013" y="263525"/>
            <a:chExt cx="1581151" cy="266700"/>
          </a:xfrm>
        </p:grpSpPr>
        <p:grpSp>
          <p:nvGrpSpPr>
            <p:cNvPr id="3" name="Csoportba foglalás 27"/>
            <p:cNvGrpSpPr/>
            <p:nvPr userDrawn="1"/>
          </p:nvGrpSpPr>
          <p:grpSpPr>
            <a:xfrm>
              <a:off x="4926013" y="263525"/>
              <a:ext cx="436563" cy="266700"/>
              <a:chOff x="4926013" y="263525"/>
              <a:chExt cx="436563" cy="266700"/>
            </a:xfrm>
          </p:grpSpPr>
          <p:sp>
            <p:nvSpPr>
              <p:cNvPr id="18" name="Freeform 5"/>
              <p:cNvSpPr>
                <a:spLocks noEditPoints="1"/>
              </p:cNvSpPr>
              <p:nvPr userDrawn="1"/>
            </p:nvSpPr>
            <p:spPr bwMode="auto">
              <a:xfrm>
                <a:off x="4926013" y="268288"/>
                <a:ext cx="142875" cy="217488"/>
              </a:xfrm>
              <a:custGeom>
                <a:avLst/>
                <a:gdLst/>
                <a:ahLst/>
                <a:cxnLst>
                  <a:cxn ang="0">
                    <a:pos x="20" y="56"/>
                  </a:cxn>
                  <a:cxn ang="0">
                    <a:pos x="10" y="51"/>
                  </a:cxn>
                  <a:cxn ang="0">
                    <a:pos x="10" y="56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1"/>
                  </a:cxn>
                  <a:cxn ang="0">
                    <a:pos x="21" y="17"/>
                  </a:cxn>
                  <a:cxn ang="0">
                    <a:pos x="34" y="23"/>
                  </a:cxn>
                  <a:cxn ang="0">
                    <a:pos x="38" y="38"/>
                  </a:cxn>
                  <a:cxn ang="0">
                    <a:pos x="33" y="51"/>
                  </a:cxn>
                  <a:cxn ang="0">
                    <a:pos x="20" y="56"/>
                  </a:cxn>
                  <a:cxn ang="0">
                    <a:pos x="23" y="26"/>
                  </a:cxn>
                  <a:cxn ang="0">
                    <a:pos x="19" y="25"/>
                  </a:cxn>
                  <a:cxn ang="0">
                    <a:pos x="10" y="32"/>
                  </a:cxn>
                  <a:cxn ang="0">
                    <a:pos x="10" y="41"/>
                  </a:cxn>
                  <a:cxn ang="0">
                    <a:pos x="13" y="46"/>
                  </a:cxn>
                  <a:cxn ang="0">
                    <a:pos x="19" y="48"/>
                  </a:cxn>
                  <a:cxn ang="0">
                    <a:pos x="27" y="45"/>
                  </a:cxn>
                  <a:cxn ang="0">
                    <a:pos x="30" y="38"/>
                  </a:cxn>
                  <a:cxn ang="0">
                    <a:pos x="23" y="26"/>
                  </a:cxn>
                </a:cxnLst>
                <a:rect l="0" t="0" r="r" b="b"/>
                <a:pathLst>
                  <a:path w="38" h="56">
                    <a:moveTo>
                      <a:pt x="20" y="56"/>
                    </a:moveTo>
                    <a:cubicBezTo>
                      <a:pt x="16" y="56"/>
                      <a:pt x="12" y="54"/>
                      <a:pt x="10" y="5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4" y="18"/>
                      <a:pt x="18" y="17"/>
                      <a:pt x="21" y="17"/>
                    </a:cubicBezTo>
                    <a:cubicBezTo>
                      <a:pt x="27" y="17"/>
                      <a:pt x="31" y="19"/>
                      <a:pt x="34" y="23"/>
                    </a:cubicBezTo>
                    <a:cubicBezTo>
                      <a:pt x="37" y="27"/>
                      <a:pt x="38" y="32"/>
                      <a:pt x="38" y="38"/>
                    </a:cubicBezTo>
                    <a:cubicBezTo>
                      <a:pt x="38" y="44"/>
                      <a:pt x="37" y="48"/>
                      <a:pt x="33" y="51"/>
                    </a:cubicBezTo>
                    <a:cubicBezTo>
                      <a:pt x="30" y="55"/>
                      <a:pt x="26" y="56"/>
                      <a:pt x="20" y="56"/>
                    </a:cubicBezTo>
                    <a:close/>
                    <a:moveTo>
                      <a:pt x="23" y="26"/>
                    </a:moveTo>
                    <a:cubicBezTo>
                      <a:pt x="22" y="25"/>
                      <a:pt x="21" y="25"/>
                      <a:pt x="19" y="25"/>
                    </a:cubicBezTo>
                    <a:cubicBezTo>
                      <a:pt x="15" y="25"/>
                      <a:pt x="12" y="27"/>
                      <a:pt x="10" y="3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2"/>
                      <a:pt x="11" y="44"/>
                      <a:pt x="13" y="46"/>
                    </a:cubicBezTo>
                    <a:cubicBezTo>
                      <a:pt x="15" y="47"/>
                      <a:pt x="17" y="48"/>
                      <a:pt x="19" y="48"/>
                    </a:cubicBezTo>
                    <a:cubicBezTo>
                      <a:pt x="22" y="48"/>
                      <a:pt x="25" y="47"/>
                      <a:pt x="27" y="45"/>
                    </a:cubicBezTo>
                    <a:cubicBezTo>
                      <a:pt x="29" y="44"/>
                      <a:pt x="30" y="41"/>
                      <a:pt x="30" y="38"/>
                    </a:cubicBezTo>
                    <a:cubicBezTo>
                      <a:pt x="30" y="32"/>
                      <a:pt x="28" y="27"/>
                      <a:pt x="2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 userDrawn="1"/>
            </p:nvSpPr>
            <p:spPr bwMode="auto">
              <a:xfrm>
                <a:off x="5087938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9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7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9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9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9" y="25"/>
                    </a:moveTo>
                    <a:cubicBezTo>
                      <a:pt x="9" y="27"/>
                      <a:pt x="10" y="29"/>
                      <a:pt x="12" y="30"/>
                    </a:cubicBezTo>
                    <a:cubicBezTo>
                      <a:pt x="14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7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1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7" y="12"/>
                      <a:pt x="39" y="18"/>
                      <a:pt x="39" y="25"/>
                    </a:cubicBezTo>
                    <a:lnTo>
                      <a:pt x="9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0" y="13"/>
                      <a:pt x="9" y="16"/>
                      <a:pt x="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0" name="Freeform 7"/>
              <p:cNvSpPr>
                <a:spLocks/>
              </p:cNvSpPr>
              <p:nvPr userDrawn="1"/>
            </p:nvSpPr>
            <p:spPr bwMode="auto">
              <a:xfrm>
                <a:off x="5329238" y="263525"/>
                <a:ext cx="33338" cy="266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168">
                    <a:moveTo>
                      <a:pt x="21" y="0"/>
                    </a:moveTo>
                    <a:lnTo>
                      <a:pt x="21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21" name="Freeform 8"/>
              <p:cNvSpPr>
                <a:spLocks/>
              </p:cNvSpPr>
              <p:nvPr userDrawn="1"/>
            </p:nvSpPr>
            <p:spPr bwMode="auto">
              <a:xfrm>
                <a:off x="5257801" y="263525"/>
                <a:ext cx="38100" cy="2667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55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24" h="168">
                    <a:moveTo>
                      <a:pt x="24" y="0"/>
                    </a:moveTo>
                    <a:lnTo>
                      <a:pt x="24" y="155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  <p:grpSp>
          <p:nvGrpSpPr>
            <p:cNvPr id="7" name="Csoportba foglalás 49"/>
            <p:cNvGrpSpPr/>
            <p:nvPr userDrawn="1"/>
          </p:nvGrpSpPr>
          <p:grpSpPr>
            <a:xfrm>
              <a:off x="5397501" y="271463"/>
              <a:ext cx="1109663" cy="219075"/>
              <a:chOff x="5397501" y="271463"/>
              <a:chExt cx="1109663" cy="219075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5397501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1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1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2"/>
                      <a:pt x="15" y="0"/>
                      <a:pt x="18" y="0"/>
                    </a:cubicBezTo>
                    <a:cubicBezTo>
                      <a:pt x="20" y="0"/>
                      <a:pt x="22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495926" y="330200"/>
                <a:ext cx="146050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7" y="33"/>
                  </a:cxn>
                  <a:cxn ang="0">
                    <a:pos x="20" y="33"/>
                  </a:cxn>
                  <a:cxn ang="0">
                    <a:pos x="28" y="30"/>
                  </a:cxn>
                  <a:cxn ang="0">
                    <a:pos x="34" y="35"/>
                  </a:cxn>
                  <a:cxn ang="0">
                    <a:pos x="20" y="41"/>
                  </a:cxn>
                  <a:cxn ang="0">
                    <a:pos x="5" y="36"/>
                  </a:cxn>
                  <a:cxn ang="0">
                    <a:pos x="0" y="21"/>
                  </a:cxn>
                  <a:cxn ang="0">
                    <a:pos x="5" y="6"/>
                  </a:cxn>
                  <a:cxn ang="0">
                    <a:pos x="20" y="0"/>
                  </a:cxn>
                  <a:cxn ang="0">
                    <a:pos x="35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2" y="11"/>
                  </a:cxn>
                  <a:cxn ang="0">
                    <a:pos x="10" y="18"/>
                  </a:cxn>
                  <a:cxn ang="0">
                    <a:pos x="29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0" y="29"/>
                      <a:pt x="12" y="30"/>
                    </a:cubicBezTo>
                    <a:cubicBezTo>
                      <a:pt x="13" y="32"/>
                      <a:pt x="15" y="33"/>
                      <a:pt x="17" y="33"/>
                    </a:cubicBezTo>
                    <a:cubicBezTo>
                      <a:pt x="18" y="33"/>
                      <a:pt x="19" y="33"/>
                      <a:pt x="20" y="33"/>
                    </a:cubicBezTo>
                    <a:cubicBezTo>
                      <a:pt x="23" y="33"/>
                      <a:pt x="26" y="32"/>
                      <a:pt x="28" y="30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0" y="39"/>
                      <a:pt x="26" y="41"/>
                      <a:pt x="20" y="41"/>
                    </a:cubicBezTo>
                    <a:cubicBezTo>
                      <a:pt x="14" y="41"/>
                      <a:pt x="9" y="39"/>
                      <a:pt x="5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9" y="2"/>
                      <a:pt x="14" y="0"/>
                      <a:pt x="20" y="0"/>
                    </a:cubicBezTo>
                    <a:cubicBezTo>
                      <a:pt x="27" y="0"/>
                      <a:pt x="32" y="3"/>
                      <a:pt x="35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4" y="9"/>
                      <a:pt x="12" y="11"/>
                    </a:cubicBezTo>
                    <a:cubicBezTo>
                      <a:pt x="10" y="13"/>
                      <a:pt x="10" y="16"/>
                      <a:pt x="1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6"/>
                      <a:pt x="29" y="13"/>
                      <a:pt x="27" y="11"/>
                    </a:cubicBezTo>
                    <a:cubicBezTo>
                      <a:pt x="25" y="9"/>
                      <a:pt x="23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5654676" y="330200"/>
                <a:ext cx="123825" cy="160338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5" y="41"/>
                  </a:cxn>
                  <a:cxn ang="0">
                    <a:pos x="0" y="38"/>
                  </a:cxn>
                  <a:cxn ang="0">
                    <a:pos x="4" y="30"/>
                  </a:cxn>
                  <a:cxn ang="0">
                    <a:pos x="16" y="33"/>
                  </a:cxn>
                  <a:cxn ang="0">
                    <a:pos x="20" y="32"/>
                  </a:cxn>
                  <a:cxn ang="0">
                    <a:pos x="23" y="29"/>
                  </a:cxn>
                  <a:cxn ang="0">
                    <a:pos x="18" y="25"/>
                  </a:cxn>
                  <a:cxn ang="0">
                    <a:pos x="9" y="22"/>
                  </a:cxn>
                  <a:cxn ang="0">
                    <a:pos x="0" y="12"/>
                  </a:cxn>
                  <a:cxn ang="0">
                    <a:pos x="6" y="3"/>
                  </a:cxn>
                  <a:cxn ang="0">
                    <a:pos x="18" y="0"/>
                  </a:cxn>
                  <a:cxn ang="0">
                    <a:pos x="31" y="3"/>
                  </a:cxn>
                  <a:cxn ang="0">
                    <a:pos x="28" y="11"/>
                  </a:cxn>
                  <a:cxn ang="0">
                    <a:pos x="16" y="8"/>
                  </a:cxn>
                  <a:cxn ang="0">
                    <a:pos x="11" y="12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3" y="28"/>
                  </a:cxn>
                  <a:cxn ang="0">
                    <a:pos x="22" y="40"/>
                  </a:cxn>
                </a:cxnLst>
                <a:rect l="0" t="0" r="r" b="b"/>
                <a:pathLst>
                  <a:path w="33" h="41">
                    <a:moveTo>
                      <a:pt x="22" y="40"/>
                    </a:moveTo>
                    <a:cubicBezTo>
                      <a:pt x="19" y="41"/>
                      <a:pt x="17" y="41"/>
                      <a:pt x="15" y="41"/>
                    </a:cubicBezTo>
                    <a:cubicBezTo>
                      <a:pt x="11" y="41"/>
                      <a:pt x="6" y="40"/>
                      <a:pt x="0" y="3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7" y="32"/>
                      <a:pt x="11" y="33"/>
                      <a:pt x="16" y="33"/>
                    </a:cubicBezTo>
                    <a:cubicBezTo>
                      <a:pt x="17" y="33"/>
                      <a:pt x="19" y="33"/>
                      <a:pt x="20" y="32"/>
                    </a:cubicBezTo>
                    <a:cubicBezTo>
                      <a:pt x="23" y="31"/>
                      <a:pt x="23" y="30"/>
                      <a:pt x="23" y="29"/>
                    </a:cubicBezTo>
                    <a:cubicBezTo>
                      <a:pt x="23" y="27"/>
                      <a:pt x="22" y="26"/>
                      <a:pt x="18" y="25"/>
                    </a:cubicBezTo>
                    <a:cubicBezTo>
                      <a:pt x="16" y="25"/>
                      <a:pt x="13" y="24"/>
                      <a:pt x="9" y="22"/>
                    </a:cubicBezTo>
                    <a:cubicBezTo>
                      <a:pt x="3" y="21"/>
                      <a:pt x="0" y="17"/>
                      <a:pt x="0" y="12"/>
                    </a:cubicBezTo>
                    <a:cubicBezTo>
                      <a:pt x="0" y="8"/>
                      <a:pt x="3" y="5"/>
                      <a:pt x="6" y="3"/>
                    </a:cubicBezTo>
                    <a:cubicBezTo>
                      <a:pt x="9" y="1"/>
                      <a:pt x="14" y="0"/>
                      <a:pt x="18" y="0"/>
                    </a:cubicBezTo>
                    <a:cubicBezTo>
                      <a:pt x="24" y="0"/>
                      <a:pt x="28" y="1"/>
                      <a:pt x="31" y="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3" y="8"/>
                      <a:pt x="11" y="9"/>
                      <a:pt x="11" y="12"/>
                    </a:cubicBezTo>
                    <a:cubicBezTo>
                      <a:pt x="11" y="13"/>
                      <a:pt x="13" y="15"/>
                      <a:pt x="16" y="16"/>
                    </a:cubicBezTo>
                    <a:cubicBezTo>
                      <a:pt x="18" y="16"/>
                      <a:pt x="22" y="17"/>
                      <a:pt x="25" y="18"/>
                    </a:cubicBezTo>
                    <a:cubicBezTo>
                      <a:pt x="30" y="20"/>
                      <a:pt x="33" y="24"/>
                      <a:pt x="33" y="28"/>
                    </a:cubicBezTo>
                    <a:cubicBezTo>
                      <a:pt x="33" y="35"/>
                      <a:pt x="29" y="39"/>
                      <a:pt x="22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3" name="Freeform 12"/>
              <p:cNvSpPr>
                <a:spLocks noEditPoints="1"/>
              </p:cNvSpPr>
              <p:nvPr userDrawn="1"/>
            </p:nvSpPr>
            <p:spPr bwMode="auto">
              <a:xfrm>
                <a:off x="5789613" y="330200"/>
                <a:ext cx="147638" cy="160338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2" y="30"/>
                  </a:cxn>
                  <a:cxn ang="0">
                    <a:pos x="18" y="33"/>
                  </a:cxn>
                  <a:cxn ang="0">
                    <a:pos x="21" y="33"/>
                  </a:cxn>
                  <a:cxn ang="0">
                    <a:pos x="28" y="3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6"/>
                  </a:cxn>
                  <a:cxn ang="0">
                    <a:pos x="0" y="21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6" y="8"/>
                  </a:cxn>
                  <a:cxn ang="0">
                    <a:pos x="39" y="25"/>
                  </a:cxn>
                  <a:cxn ang="0">
                    <a:pos x="10" y="25"/>
                  </a:cxn>
                  <a:cxn ang="0">
                    <a:pos x="20" y="8"/>
                  </a:cxn>
                  <a:cxn ang="0">
                    <a:pos x="13" y="11"/>
                  </a:cxn>
                  <a:cxn ang="0">
                    <a:pos x="10" y="18"/>
                  </a:cxn>
                  <a:cxn ang="0">
                    <a:pos x="30" y="18"/>
                  </a:cxn>
                  <a:cxn ang="0">
                    <a:pos x="27" y="11"/>
                  </a:cxn>
                  <a:cxn ang="0">
                    <a:pos x="20" y="8"/>
                  </a:cxn>
                </a:cxnLst>
                <a:rect l="0" t="0" r="r" b="b"/>
                <a:pathLst>
                  <a:path w="39" h="41">
                    <a:moveTo>
                      <a:pt x="10" y="25"/>
                    </a:moveTo>
                    <a:cubicBezTo>
                      <a:pt x="10" y="27"/>
                      <a:pt x="11" y="29"/>
                      <a:pt x="12" y="30"/>
                    </a:cubicBezTo>
                    <a:cubicBezTo>
                      <a:pt x="14" y="32"/>
                      <a:pt x="16" y="33"/>
                      <a:pt x="18" y="33"/>
                    </a:cubicBezTo>
                    <a:cubicBezTo>
                      <a:pt x="19" y="33"/>
                      <a:pt x="19" y="33"/>
                      <a:pt x="21" y="33"/>
                    </a:cubicBezTo>
                    <a:cubicBezTo>
                      <a:pt x="24" y="33"/>
                      <a:pt x="26" y="32"/>
                      <a:pt x="28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9"/>
                      <a:pt x="27" y="41"/>
                      <a:pt x="21" y="41"/>
                    </a:cubicBezTo>
                    <a:cubicBezTo>
                      <a:pt x="15" y="41"/>
                      <a:pt x="10" y="39"/>
                      <a:pt x="6" y="36"/>
                    </a:cubicBezTo>
                    <a:cubicBezTo>
                      <a:pt x="2" y="32"/>
                      <a:pt x="0" y="27"/>
                      <a:pt x="0" y="21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9" y="2"/>
                      <a:pt x="15" y="0"/>
                      <a:pt x="21" y="0"/>
                    </a:cubicBezTo>
                    <a:cubicBezTo>
                      <a:pt x="28" y="0"/>
                      <a:pt x="32" y="3"/>
                      <a:pt x="36" y="8"/>
                    </a:cubicBezTo>
                    <a:cubicBezTo>
                      <a:pt x="38" y="12"/>
                      <a:pt x="39" y="18"/>
                      <a:pt x="39" y="25"/>
                    </a:cubicBezTo>
                    <a:lnTo>
                      <a:pt x="10" y="25"/>
                    </a:lnTo>
                    <a:close/>
                    <a:moveTo>
                      <a:pt x="20" y="8"/>
                    </a:moveTo>
                    <a:cubicBezTo>
                      <a:pt x="17" y="8"/>
                      <a:pt x="15" y="9"/>
                      <a:pt x="13" y="11"/>
                    </a:cubicBezTo>
                    <a:cubicBezTo>
                      <a:pt x="11" y="13"/>
                      <a:pt x="10" y="16"/>
                      <a:pt x="1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6"/>
                      <a:pt x="29" y="13"/>
                      <a:pt x="27" y="11"/>
                    </a:cubicBezTo>
                    <a:cubicBezTo>
                      <a:pt x="26" y="9"/>
                      <a:pt x="24" y="8"/>
                      <a:pt x="20" y="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4" name="Freeform 13"/>
              <p:cNvSpPr>
                <a:spLocks noEditPoints="1"/>
              </p:cNvSpPr>
              <p:nvPr userDrawn="1"/>
            </p:nvSpPr>
            <p:spPr bwMode="auto">
              <a:xfrm>
                <a:off x="5956301" y="330200"/>
                <a:ext cx="131763" cy="155575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26" y="37"/>
                  </a:cxn>
                  <a:cxn ang="0">
                    <a:pos x="14" y="40"/>
                  </a:cxn>
                  <a:cxn ang="0">
                    <a:pos x="3" y="37"/>
                  </a:cxn>
                  <a:cxn ang="0">
                    <a:pos x="0" y="27"/>
                  </a:cxn>
                  <a:cxn ang="0">
                    <a:pos x="5" y="17"/>
                  </a:cxn>
                  <a:cxn ang="0">
                    <a:pos x="16" y="13"/>
                  </a:cxn>
                  <a:cxn ang="0">
                    <a:pos x="26" y="17"/>
                  </a:cxn>
                  <a:cxn ang="0">
                    <a:pos x="17" y="7"/>
                  </a:cxn>
                  <a:cxn ang="0">
                    <a:pos x="9" y="9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0" y="3"/>
                  </a:cxn>
                  <a:cxn ang="0">
                    <a:pos x="35" y="13"/>
                  </a:cxn>
                  <a:cxn ang="0">
                    <a:pos x="35" y="40"/>
                  </a:cxn>
                  <a:cxn ang="0">
                    <a:pos x="26" y="40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19" y="21"/>
                  </a:cxn>
                  <a:cxn ang="0">
                    <a:pos x="9" y="27"/>
                  </a:cxn>
                  <a:cxn ang="0">
                    <a:pos x="12" y="31"/>
                  </a:cxn>
                  <a:cxn ang="0">
                    <a:pos x="18" y="33"/>
                  </a:cxn>
                  <a:cxn ang="0">
                    <a:pos x="23" y="31"/>
                  </a:cxn>
                  <a:cxn ang="0">
                    <a:pos x="26" y="29"/>
                  </a:cxn>
                  <a:cxn ang="0">
                    <a:pos x="26" y="24"/>
                  </a:cxn>
                </a:cxnLst>
                <a:rect l="0" t="0" r="r" b="b"/>
                <a:pathLst>
                  <a:path w="35" h="40">
                    <a:moveTo>
                      <a:pt x="26" y="40"/>
                    </a:moveTo>
                    <a:cubicBezTo>
                      <a:pt x="26" y="37"/>
                      <a:pt x="26" y="37"/>
                      <a:pt x="26" y="37"/>
                    </a:cubicBezTo>
                    <a:cubicBezTo>
                      <a:pt x="22" y="39"/>
                      <a:pt x="18" y="40"/>
                      <a:pt x="14" y="40"/>
                    </a:cubicBezTo>
                    <a:cubicBezTo>
                      <a:pt x="10" y="40"/>
                      <a:pt x="6" y="39"/>
                      <a:pt x="3" y="37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3"/>
                      <a:pt x="2" y="19"/>
                      <a:pt x="5" y="17"/>
                    </a:cubicBezTo>
                    <a:cubicBezTo>
                      <a:pt x="7" y="15"/>
                      <a:pt x="12" y="13"/>
                      <a:pt x="16" y="13"/>
                    </a:cubicBezTo>
                    <a:cubicBezTo>
                      <a:pt x="20" y="13"/>
                      <a:pt x="23" y="15"/>
                      <a:pt x="26" y="17"/>
                    </a:cubicBezTo>
                    <a:cubicBezTo>
                      <a:pt x="26" y="10"/>
                      <a:pt x="23" y="7"/>
                      <a:pt x="17" y="7"/>
                    </a:cubicBezTo>
                    <a:cubicBezTo>
                      <a:pt x="14" y="7"/>
                      <a:pt x="11" y="7"/>
                      <a:pt x="9" y="9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9" y="1"/>
                      <a:pt x="13" y="0"/>
                      <a:pt x="18" y="0"/>
                    </a:cubicBezTo>
                    <a:cubicBezTo>
                      <a:pt x="23" y="0"/>
                      <a:pt x="27" y="1"/>
                      <a:pt x="30" y="3"/>
                    </a:cubicBezTo>
                    <a:cubicBezTo>
                      <a:pt x="34" y="5"/>
                      <a:pt x="35" y="9"/>
                      <a:pt x="35" y="13"/>
                    </a:cubicBezTo>
                    <a:cubicBezTo>
                      <a:pt x="35" y="40"/>
                      <a:pt x="35" y="40"/>
                      <a:pt x="35" y="40"/>
                    </a:cubicBezTo>
                    <a:lnTo>
                      <a:pt x="26" y="40"/>
                    </a:lnTo>
                    <a:close/>
                    <a:moveTo>
                      <a:pt x="26" y="24"/>
                    </a:moveTo>
                    <a:cubicBezTo>
                      <a:pt x="26" y="23"/>
                      <a:pt x="25" y="22"/>
                      <a:pt x="23" y="21"/>
                    </a:cubicBezTo>
                    <a:cubicBezTo>
                      <a:pt x="22" y="21"/>
                      <a:pt x="20" y="21"/>
                      <a:pt x="19" y="21"/>
                    </a:cubicBezTo>
                    <a:cubicBezTo>
                      <a:pt x="12" y="21"/>
                      <a:pt x="9" y="23"/>
                      <a:pt x="9" y="27"/>
                    </a:cubicBezTo>
                    <a:cubicBezTo>
                      <a:pt x="9" y="29"/>
                      <a:pt x="10" y="30"/>
                      <a:pt x="12" y="31"/>
                    </a:cubicBezTo>
                    <a:cubicBezTo>
                      <a:pt x="14" y="32"/>
                      <a:pt x="15" y="33"/>
                      <a:pt x="18" y="33"/>
                    </a:cubicBezTo>
                    <a:cubicBezTo>
                      <a:pt x="19" y="33"/>
                      <a:pt x="21" y="32"/>
                      <a:pt x="23" y="31"/>
                    </a:cubicBezTo>
                    <a:cubicBezTo>
                      <a:pt x="25" y="30"/>
                      <a:pt x="26" y="30"/>
                      <a:pt x="26" y="29"/>
                    </a:cubicBezTo>
                    <a:lnTo>
                      <a:pt x="26" y="24"/>
                    </a:ln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6118226" y="333375"/>
                <a:ext cx="87313" cy="15240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8" y="17"/>
                  </a:cxn>
                  <a:cxn ang="0">
                    <a:pos x="8" y="39"/>
                  </a:cxn>
                  <a:cxn ang="0">
                    <a:pos x="0" y="39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8" y="5"/>
                  </a:cxn>
                  <a:cxn ang="0">
                    <a:pos x="18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39">
                    <a:moveTo>
                      <a:pt x="20" y="10"/>
                    </a:moveTo>
                    <a:cubicBezTo>
                      <a:pt x="18" y="9"/>
                      <a:pt x="17" y="9"/>
                      <a:pt x="16" y="9"/>
                    </a:cubicBezTo>
                    <a:cubicBezTo>
                      <a:pt x="14" y="9"/>
                      <a:pt x="12" y="9"/>
                      <a:pt x="10" y="11"/>
                    </a:cubicBezTo>
                    <a:cubicBezTo>
                      <a:pt x="9" y="12"/>
                      <a:pt x="8" y="14"/>
                      <a:pt x="8" y="1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2"/>
                      <a:pt x="15" y="0"/>
                      <a:pt x="18" y="0"/>
                    </a:cubicBezTo>
                    <a:cubicBezTo>
                      <a:pt x="20" y="0"/>
                      <a:pt x="21" y="0"/>
                      <a:pt x="23" y="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6216651" y="333375"/>
                <a:ext cx="131763" cy="157163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5"/>
                  </a:cxn>
                  <a:cxn ang="0">
                    <a:pos x="20" y="0"/>
                  </a:cxn>
                  <a:cxn ang="0">
                    <a:pos x="33" y="4"/>
                  </a:cxn>
                  <a:cxn ang="0">
                    <a:pos x="27" y="9"/>
                  </a:cxn>
                  <a:cxn ang="0">
                    <a:pos x="20" y="7"/>
                  </a:cxn>
                  <a:cxn ang="0">
                    <a:pos x="12" y="11"/>
                  </a:cxn>
                  <a:cxn ang="0">
                    <a:pos x="10" y="20"/>
                  </a:cxn>
                  <a:cxn ang="0">
                    <a:pos x="20" y="32"/>
                  </a:cxn>
                  <a:cxn ang="0">
                    <a:pos x="27" y="30"/>
                  </a:cxn>
                  <a:cxn ang="0">
                    <a:pos x="35" y="35"/>
                  </a:cxn>
                  <a:cxn ang="0">
                    <a:pos x="20" y="40"/>
                  </a:cxn>
                </a:cxnLst>
                <a:rect l="0" t="0" r="r" b="b"/>
                <a:pathLst>
                  <a:path w="35" h="40">
                    <a:moveTo>
                      <a:pt x="20" y="40"/>
                    </a:moveTo>
                    <a:cubicBezTo>
                      <a:pt x="14" y="40"/>
                      <a:pt x="9" y="38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4"/>
                      <a:pt x="2" y="9"/>
                      <a:pt x="6" y="5"/>
                    </a:cubicBezTo>
                    <a:cubicBezTo>
                      <a:pt x="10" y="2"/>
                      <a:pt x="14" y="0"/>
                      <a:pt x="20" y="0"/>
                    </a:cubicBezTo>
                    <a:cubicBezTo>
                      <a:pt x="26" y="0"/>
                      <a:pt x="30" y="1"/>
                      <a:pt x="33" y="4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3" y="7"/>
                      <a:pt x="20" y="7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1" y="14"/>
                      <a:pt x="10" y="17"/>
                      <a:pt x="10" y="20"/>
                    </a:cubicBezTo>
                    <a:cubicBezTo>
                      <a:pt x="10" y="28"/>
                      <a:pt x="13" y="32"/>
                      <a:pt x="20" y="32"/>
                    </a:cubicBezTo>
                    <a:cubicBezTo>
                      <a:pt x="23" y="32"/>
                      <a:pt x="26" y="31"/>
                      <a:pt x="27" y="30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1" y="38"/>
                      <a:pt x="27" y="40"/>
                      <a:pt x="20" y="4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6372226" y="271463"/>
                <a:ext cx="134938" cy="214313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7" y="32"/>
                  </a:cxn>
                  <a:cxn ang="0">
                    <a:pos x="24" y="27"/>
                  </a:cxn>
                  <a:cxn ang="0">
                    <a:pos x="18" y="24"/>
                  </a:cxn>
                  <a:cxn ang="0">
                    <a:pos x="13" y="27"/>
                  </a:cxn>
                  <a:cxn ang="0">
                    <a:pos x="9" y="32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3"/>
                  </a:cxn>
                  <a:cxn ang="0">
                    <a:pos x="22" y="17"/>
                  </a:cxn>
                  <a:cxn ang="0">
                    <a:pos x="32" y="21"/>
                  </a:cxn>
                  <a:cxn ang="0">
                    <a:pos x="36" y="31"/>
                  </a:cxn>
                  <a:cxn ang="0">
                    <a:pos x="36" y="55"/>
                  </a:cxn>
                </a:cxnLst>
                <a:rect l="0" t="0" r="r" b="b"/>
                <a:pathLst>
                  <a:path w="36" h="55">
                    <a:moveTo>
                      <a:pt x="27" y="55"/>
                    </a:move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0"/>
                      <a:pt x="26" y="28"/>
                      <a:pt x="24" y="27"/>
                    </a:cubicBezTo>
                    <a:cubicBezTo>
                      <a:pt x="23" y="25"/>
                      <a:pt x="21" y="24"/>
                      <a:pt x="18" y="24"/>
                    </a:cubicBezTo>
                    <a:cubicBezTo>
                      <a:pt x="16" y="24"/>
                      <a:pt x="15" y="25"/>
                      <a:pt x="13" y="27"/>
                    </a:cubicBezTo>
                    <a:cubicBezTo>
                      <a:pt x="11" y="28"/>
                      <a:pt x="9" y="30"/>
                      <a:pt x="9" y="3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2" y="19"/>
                      <a:pt x="16" y="17"/>
                      <a:pt x="22" y="17"/>
                    </a:cubicBezTo>
                    <a:cubicBezTo>
                      <a:pt x="26" y="17"/>
                      <a:pt x="30" y="18"/>
                      <a:pt x="32" y="21"/>
                    </a:cubicBezTo>
                    <a:cubicBezTo>
                      <a:pt x="35" y="23"/>
                      <a:pt x="36" y="26"/>
                      <a:pt x="36" y="31"/>
                    </a:cubicBezTo>
                    <a:cubicBezTo>
                      <a:pt x="36" y="55"/>
                      <a:pt x="36" y="55"/>
                      <a:pt x="36" y="55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 dirty="0"/>
              </a:p>
            </p:txBody>
          </p:sp>
        </p:grpSp>
      </p:grp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72272"/>
            <a:ext cx="68564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24" name="Cím helye 21"/>
          <p:cNvSpPr>
            <a:spLocks noGrp="1"/>
          </p:cNvSpPr>
          <p:nvPr>
            <p:ph type="title"/>
          </p:nvPr>
        </p:nvSpPr>
        <p:spPr>
          <a:xfrm>
            <a:off x="250825" y="211480"/>
            <a:ext cx="6856400" cy="36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5" name="Dátum helye 23"/>
          <p:cNvSpPr>
            <a:spLocks noGrp="1"/>
          </p:cNvSpPr>
          <p:nvPr>
            <p:ph type="dt" sz="half" idx="2"/>
          </p:nvPr>
        </p:nvSpPr>
        <p:spPr>
          <a:xfrm>
            <a:off x="7448570" y="6572272"/>
            <a:ext cx="8958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tabLst>
                <a:tab pos="8221663" algn="r"/>
              </a:tabLst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26" name="Dia számának helye 24"/>
          <p:cNvSpPr>
            <a:spLocks noGrp="1"/>
          </p:cNvSpPr>
          <p:nvPr>
            <p:ph type="sldNum" sz="quarter" idx="4"/>
          </p:nvPr>
        </p:nvSpPr>
        <p:spPr>
          <a:xfrm>
            <a:off x="8456870" y="6572272"/>
            <a:ext cx="434708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C7496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Első hullám</a:t>
            </a:r>
            <a:endParaRPr lang="hu-HU" dirty="0"/>
          </a:p>
        </p:txBody>
      </p:sp>
      <p:sp>
        <p:nvSpPr>
          <p:cNvPr id="26" name="Szöveg helye 2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2014. február 20. </a:t>
            </a:r>
            <a:endParaRPr lang="hu-HU" dirty="0"/>
          </a:p>
        </p:txBody>
      </p:sp>
      <p:grpSp>
        <p:nvGrpSpPr>
          <p:cNvPr id="27" name="Csoportba foglalás 26"/>
          <p:cNvGrpSpPr/>
          <p:nvPr/>
        </p:nvGrpSpPr>
        <p:grpSpPr>
          <a:xfrm>
            <a:off x="4306390" y="5659133"/>
            <a:ext cx="4514082" cy="650187"/>
            <a:chOff x="4306390" y="5659133"/>
            <a:chExt cx="4514082" cy="650187"/>
          </a:xfrm>
        </p:grpSpPr>
        <p:pic>
          <p:nvPicPr>
            <p:cNvPr id="19" name="Kép 18" descr="prezi_logo_is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6390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0" name="Kép 19" descr="prezi_logo_esoma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3086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1" name="Kép 20" descr="prezi_logo_iri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9738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2" name="Kép 21" descr="prezi_logo_ivsz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9782" y="5659133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3" name="Kép 22" descr="prezi_logo_pixer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3130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24" name="Kép 23" descr="prezi_logo_pmsz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26434" y="5661978"/>
              <a:ext cx="647342" cy="647342"/>
            </a:xfrm>
            <a:prstGeom prst="roundRect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  <p:sp>
        <p:nvSpPr>
          <p:cNvPr id="17" name="Téglalap 16"/>
          <p:cNvSpPr/>
          <p:nvPr/>
        </p:nvSpPr>
        <p:spPr>
          <a:xfrm>
            <a:off x="827584" y="1636184"/>
            <a:ext cx="5672844" cy="82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ctr" anchorCtr="0">
            <a:noAutofit/>
          </a:bodyPr>
          <a:lstStyle/>
          <a:p>
            <a:r>
              <a:rPr lang="hu-HU" sz="4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Vecsés város kutatás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827584" y="2460584"/>
            <a:ext cx="7776864" cy="82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txBody>
          <a:bodyPr vert="horz" wrap="none" lIns="144000" tIns="36000" rIns="0" bIns="36000" rtlCol="0" anchor="ctr" anchorCtr="0">
            <a:noAutofit/>
          </a:bodyPr>
          <a:lstStyle/>
          <a:p>
            <a:r>
              <a:rPr lang="hu-HU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Közszolgáltatásokkal kapcsolatos ismertség, elégedettség</a:t>
            </a:r>
          </a:p>
        </p:txBody>
      </p:sp>
      <p:sp>
        <p:nvSpPr>
          <p:cNvPr id="13" name="Szöveg helye 61"/>
          <p:cNvSpPr>
            <a:spLocks noGrp="1"/>
          </p:cNvSpPr>
          <p:nvPr>
            <p:ph type="body" sz="quarter" idx="10"/>
          </p:nvPr>
        </p:nvSpPr>
        <p:spPr>
          <a:xfrm>
            <a:off x="971550" y="4941168"/>
            <a:ext cx="6600825" cy="246221"/>
          </a:xfrm>
        </p:spPr>
        <p:txBody>
          <a:bodyPr/>
          <a:lstStyle/>
          <a:p>
            <a:r>
              <a:rPr lang="hu-HU" dirty="0" smtClean="0"/>
              <a:t>A kvantitatív kutatás eredményei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kerekített téglalap 26"/>
          <p:cNvSpPr/>
          <p:nvPr/>
        </p:nvSpPr>
        <p:spPr>
          <a:xfrm>
            <a:off x="4397272" y="1700808"/>
            <a:ext cx="4494306" cy="122413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4427984" y="1844824"/>
            <a:ext cx="447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u-HU" sz="1400" b="1" dirty="0" smtClean="0">
                <a:latin typeface="+mn-lt"/>
              </a:rPr>
              <a:t>Jellemzően a 45 évnél idősebb, alacsonyabb iskolai végzettségű, nyugdíjas, legalább 20 éve Vecsésen élő, 1-2 fős háztartásban élő nők informálódnak a helyi TV-ből és a helyi újságból.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10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Információforrások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</a:t>
            </a:r>
            <a:r>
              <a:rPr lang="hu-HU" sz="1600" b="1" dirty="0" err="1" smtClean="0">
                <a:latin typeface="+mn-lt"/>
              </a:rPr>
              <a:t>vecsésiek</a:t>
            </a:r>
            <a:r>
              <a:rPr lang="hu-HU" sz="1600" b="1" dirty="0" smtClean="0">
                <a:latin typeface="+mn-lt"/>
              </a:rPr>
              <a:t> többsége jellemzően a Vecsési Tájékoztatóból, illetve egy szóróanyagokból értesül a helyi fejlesztésekről, beruházásokról.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7352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Általában honnan értesül a Vecsést érintő beruházásokról, fejlesztésekről, szolgáltatásokról?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6308725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4" y="1700808"/>
          <a:ext cx="3961136" cy="46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Lekerekített téglalap 16"/>
          <p:cNvSpPr/>
          <p:nvPr/>
        </p:nvSpPr>
        <p:spPr>
          <a:xfrm>
            <a:off x="1144922" y="2599576"/>
            <a:ext cx="1194830" cy="102612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575539" y="2296633"/>
            <a:ext cx="1764213" cy="21265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1126880" y="3666545"/>
            <a:ext cx="1212872" cy="25686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611560" y="1859010"/>
            <a:ext cx="1764213" cy="363195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250825" y="185901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1.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50825" y="2222205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2.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827584" y="2924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3.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27584" y="362570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3"/>
                </a:solidFill>
                <a:latin typeface="+mn-lt"/>
              </a:rPr>
              <a:t>4.</a:t>
            </a:r>
            <a:endParaRPr lang="hu-HU" sz="16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4572000" y="4631343"/>
            <a:ext cx="433152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kétötöde informálódik a helyi fejlesztésekről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televízió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adásaiból, 28%-a pedig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város honlapjáról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helyi médián kívül jelentős szerepe van a  „közbeszédnek” is, a lakosság harmada hall a helyi beruházásokról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szomszédoktól, barátoktól, családtagoktól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28" name="Jobbra nyíl 27"/>
          <p:cNvSpPr/>
          <p:nvPr/>
        </p:nvSpPr>
        <p:spPr>
          <a:xfrm>
            <a:off x="3821414" y="1892595"/>
            <a:ext cx="553407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Jobbra nyíl 29"/>
          <p:cNvSpPr/>
          <p:nvPr/>
        </p:nvSpPr>
        <p:spPr>
          <a:xfrm>
            <a:off x="3059832" y="2296633"/>
            <a:ext cx="1296219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ra nyíl 30"/>
          <p:cNvSpPr/>
          <p:nvPr/>
        </p:nvSpPr>
        <p:spPr>
          <a:xfrm>
            <a:off x="2865169" y="3694730"/>
            <a:ext cx="1451650" cy="20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Lekerekített téglalap 31"/>
          <p:cNvSpPr/>
          <p:nvPr/>
        </p:nvSpPr>
        <p:spPr>
          <a:xfrm>
            <a:off x="4397272" y="3429000"/>
            <a:ext cx="4494306" cy="86409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4397272" y="3501008"/>
            <a:ext cx="4475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u-HU" sz="1400" b="1" dirty="0" smtClean="0">
                <a:latin typeface="+mn-lt"/>
              </a:rPr>
              <a:t>A város hivatalos honlapjáról jellemzően a fiatalabb, magasabb iskolai végzettséggel rendelkező korosztály szerez információt.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11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Beruházások nyomon követése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többsége nyomon követi a vecsési beruházásokat, szinte kivétel nélkül mindenki tud említeni jelentős fejlesztést az elmúlt időszakból. 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7352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Mennyire szokták követni a vecsési fejlesztéseket, beruházásokat?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4134272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0442" y="4134272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4918538" y="1196752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Tudomása szerint hány, a város életét meghatározó, jelentős fejlesztés történt Vecsésen az elmúlt 10 évben?</a:t>
            </a:r>
          </a:p>
        </p:txBody>
      </p:sp>
      <p:graphicFrame>
        <p:nvGraphicFramePr>
          <p:cNvPr id="16" name="Diagram 15"/>
          <p:cNvGraphicFramePr>
            <a:graphicFrameLocks/>
          </p:cNvGraphicFramePr>
          <p:nvPr/>
        </p:nvGraphicFramePr>
        <p:xfrm>
          <a:off x="250824" y="1700208"/>
          <a:ext cx="4197350" cy="243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4682324" y="1700808"/>
          <a:ext cx="4197350" cy="243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zövegdoboz 19"/>
          <p:cNvSpPr txBox="1"/>
          <p:nvPr/>
        </p:nvSpPr>
        <p:spPr>
          <a:xfrm>
            <a:off x="250824" y="4437112"/>
            <a:ext cx="86526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38%-a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folyamatosan informált és saját maga is figyelemmel kíséri az eseményeket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Ez a fajta érdeklődés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az életkor </a:t>
            </a:r>
            <a:r>
              <a:rPr lang="hu-HU" sz="1400" dirty="0" err="1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előrehaladtával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egyre inkább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jellemző.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25% folyamatosan hall információkat, de ő maga nem megy elébe. 22% csak az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őt érintő fejlesztésekkel kapcsolatban tájékozódik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Ez  a fajta hozzáállás leginkább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fiatalabb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[18-34 éves]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korosztályra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jellemző.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15% körüli [demográfiai jellemzőktől függetlenül] azoknak az aránya, akik egyáltalán nem követik figyelemmel a helyi eseményeket.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10-ből 9-en tudnak említeni jelentős beruházást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utóbbi 10 évből, a lakosság kétötöde 5-9, további kétötöde 10-nél több fejlesztésre is emlékszik.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12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Szakorvosi Rendelőintézet támogatása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7141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Szakorvosi Rendelőintézet önkormányzati támogatását 10-ből 9 vecsési lakos helyesli.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37278" y="6308725"/>
            <a:ext cx="46947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6" name="Szövegdoboz 15"/>
          <p:cNvSpPr txBox="1">
            <a:spLocks/>
          </p:cNvSpPr>
          <p:nvPr/>
        </p:nvSpPr>
        <p:spPr>
          <a:xfrm>
            <a:off x="251520" y="1073888"/>
            <a:ext cx="4660690" cy="69892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Helyesli-e, hogy az Önkormányzat saját költségvetéséből évi 100 millió forinttal támogatja a Szakorvosi Rendelőintézet működését?</a:t>
            </a:r>
          </a:p>
        </p:txBody>
      </p:sp>
      <p:graphicFrame>
        <p:nvGraphicFramePr>
          <p:cNvPr id="13" name="Diagram 12"/>
          <p:cNvGraphicFramePr>
            <a:graphicFrameLocks/>
          </p:cNvGraphicFramePr>
          <p:nvPr/>
        </p:nvGraphicFramePr>
        <p:xfrm>
          <a:off x="237278" y="1772815"/>
          <a:ext cx="4694762" cy="453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zövegdoboz 16"/>
          <p:cNvSpPr txBox="1"/>
          <p:nvPr/>
        </p:nvSpPr>
        <p:spPr>
          <a:xfrm>
            <a:off x="5279442" y="2132856"/>
            <a:ext cx="3612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24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Szignifikáns különbségek nem figyelhetőek meg egyik demográfiai ismérv mentén sem, vagyis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nemtől, kortól, iskolai végzettségtől, függetlenül mindenki támogatja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Szakorvosi Rendelőintézet segítését.</a:t>
            </a:r>
          </a:p>
          <a:p>
            <a:pPr marL="265113" indent="-265113" algn="just">
              <a:spcBef>
                <a:spcPts val="24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lakosság jól értesült a támogatásról, hiszen mindössze a válaszadók 3%-a nem tudott választ adni a kérdésre.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13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Beruházások ismertsége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vecsési lakosság többsége jól informált a felsorolt beruházásokat illetően. 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7352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A Vecsést érintő fejlesztések, beruházások közül melyikről hallott már?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6308725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5" y="1700808"/>
          <a:ext cx="3961135" cy="46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572000" y="1916832"/>
            <a:ext cx="433152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legismertebb beruházás a Bálint Ágnes Kulturális Központ létrehozása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, melyről a lakosság 96%-a hallott. De igen magas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piactér felújításának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ismertsége is [93%].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többi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felsorolt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beruházásról 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[Szakorvosi Rendelőintézet bővítése, felújítása, út- és járdaépítések, játszóterek, óvodai intézmények, bölcsődék fejlesztése, építése]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is sokan hallottak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[80% felett].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legkevésbé ismert fejlesztés az M0 gyáli szakasz megépítése, bár erről is hallott a lakosság közel háromnegyede, tehát az ismertség ez esetben sem mondható alacsonynak.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395535" y="1916832"/>
            <a:ext cx="1560855" cy="102612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>
          <a:xfrm>
            <a:off x="250825" y="6599656"/>
            <a:ext cx="6856400" cy="285728"/>
          </a:xfrm>
        </p:spPr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dirty="0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>
          <a:xfrm>
            <a:off x="7448570" y="6597352"/>
            <a:ext cx="895808" cy="285728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>
          <a:xfrm>
            <a:off x="8456870" y="6597352"/>
            <a:ext cx="434708" cy="285728"/>
          </a:xfrm>
        </p:spPr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18864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Beruházások fontossága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</a:t>
            </a:r>
            <a:r>
              <a:rPr lang="hu-HU" sz="1600" b="1" dirty="0" err="1" smtClean="0">
                <a:latin typeface="+mn-lt"/>
              </a:rPr>
              <a:t>vecsésiek</a:t>
            </a:r>
            <a:r>
              <a:rPr lang="hu-HU" sz="1600" b="1" dirty="0" smtClean="0">
                <a:latin typeface="+mn-lt"/>
              </a:rPr>
              <a:t> </a:t>
            </a:r>
            <a:r>
              <a:rPr lang="hu-HU" sz="1600" b="1" dirty="0" err="1" smtClean="0">
                <a:latin typeface="+mn-lt"/>
              </a:rPr>
              <a:t>a</a:t>
            </a:r>
            <a:r>
              <a:rPr lang="hu-HU" sz="1600" b="1" dirty="0" smtClean="0">
                <a:latin typeface="+mn-lt"/>
              </a:rPr>
              <a:t> Szakorvosi rendelő bővítését és fejlesztését, valamint a Művelődési Ház létrehozását tartják legfontosabbnak maguk, és a közösség szempontjából is.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052736"/>
            <a:ext cx="5756571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Legfontosabb beruházások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520" y="5422384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>
            <a:spLocks/>
          </p:cNvSpPr>
          <p:nvPr/>
        </p:nvSpPr>
        <p:spPr>
          <a:xfrm>
            <a:off x="6229175" y="1196752"/>
            <a:ext cx="2663999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Legkevésbé fontos beruházások</a:t>
            </a: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4" y="1606506"/>
          <a:ext cx="2664992" cy="381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3239504" y="1606506"/>
          <a:ext cx="2664000" cy="381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Diagram 19"/>
          <p:cNvGraphicFramePr>
            <a:graphicFrameLocks/>
          </p:cNvGraphicFramePr>
          <p:nvPr/>
        </p:nvGraphicFramePr>
        <p:xfrm>
          <a:off x="6229175" y="1606328"/>
          <a:ext cx="2664000" cy="381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Szövegdoboz 20"/>
          <p:cNvSpPr txBox="1">
            <a:spLocks/>
          </p:cNvSpPr>
          <p:nvPr/>
        </p:nvSpPr>
        <p:spPr>
          <a:xfrm>
            <a:off x="251521" y="1246288"/>
            <a:ext cx="2664296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Válaszadó számára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3239852" y="1218668"/>
            <a:ext cx="2664296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Közösség számára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38882" y="5661248"/>
            <a:ext cx="8652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Legkevésbé fontosnak a piactér felújítását, illetve a játszóterek felújítását, valamint az M0 gyáli szakasz megépítését ítélik saját maguk, illetve a közösség szempontjából egyaránt – azonban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többség szerint mindegyik beruházás fontos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amit az jelez, hogy a kérésre, hogy nevezze meg a legkevésbé fontos beruházásokat, a válaszadók fele nem tudott válaszolni.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7107225" y="4846320"/>
            <a:ext cx="1218068" cy="359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6156176" y="5134352"/>
            <a:ext cx="16571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300" b="1" dirty="0" smtClean="0">
                <a:solidFill>
                  <a:schemeClr val="tx2"/>
                </a:solidFill>
                <a:latin typeface="+mn-lt"/>
              </a:rPr>
              <a:t>Mindegyik fontos!</a:t>
            </a:r>
            <a:endParaRPr lang="hu-HU" sz="1300" b="1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39852" y="5430416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229175" y="5422384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395535" y="1682149"/>
            <a:ext cx="1080121" cy="81074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Lekerekített téglalap 28"/>
          <p:cNvSpPr/>
          <p:nvPr/>
        </p:nvSpPr>
        <p:spPr>
          <a:xfrm>
            <a:off x="3491879" y="1682149"/>
            <a:ext cx="1080121" cy="810747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ekerekített téglalap 29"/>
          <p:cNvSpPr/>
          <p:nvPr/>
        </p:nvSpPr>
        <p:spPr>
          <a:xfrm>
            <a:off x="6288852" y="1705454"/>
            <a:ext cx="1292162" cy="1186602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179512" y="1700808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1.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79512" y="2041103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2.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239852" y="1705454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1.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3239852" y="2113111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2.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15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Önkormányzati szolgáltatások fontossága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legfontosabb önkormányzati szolgáltatás a víz- és csatorna szolgáltatás, valamint a hulladékszállítás.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052736"/>
            <a:ext cx="5473303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Legfontosabb önkormányzati szolgáltatások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520" y="5596499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7" name="Szövegdoboz 16"/>
          <p:cNvSpPr txBox="1">
            <a:spLocks/>
          </p:cNvSpPr>
          <p:nvPr/>
        </p:nvSpPr>
        <p:spPr>
          <a:xfrm>
            <a:off x="6229175" y="1160748"/>
            <a:ext cx="2663999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Legkevésbé fontos szolgáltatások</a:t>
            </a: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4" y="1557338"/>
          <a:ext cx="2664992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3239504" y="1557338"/>
          <a:ext cx="26640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Diagram 19"/>
          <p:cNvGraphicFramePr>
            <a:graphicFrameLocks/>
          </p:cNvGraphicFramePr>
          <p:nvPr/>
        </p:nvGraphicFramePr>
        <p:xfrm>
          <a:off x="6229175" y="1557160"/>
          <a:ext cx="2664000" cy="403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39852" y="5596499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227282" y="5596499"/>
            <a:ext cx="26642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38882" y="5858688"/>
            <a:ext cx="8652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önkormányzati szolgáltatások közül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temetői szolgáltatást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tartják legkevésbé fontosnak összességében, bár az idősebb korosztály ezt is fontosnak gondolja, valamint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közétkeztetés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ami viszont a gyermekkel rendelkezők számára lehet releváns.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251521" y="1246288"/>
            <a:ext cx="2664296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Válaszadó számára</a:t>
            </a:r>
          </a:p>
        </p:txBody>
      </p:sp>
      <p:sp>
        <p:nvSpPr>
          <p:cNvPr id="24" name="Szövegdoboz 23"/>
          <p:cNvSpPr txBox="1">
            <a:spLocks/>
          </p:cNvSpPr>
          <p:nvPr/>
        </p:nvSpPr>
        <p:spPr>
          <a:xfrm>
            <a:off x="3239852" y="1218668"/>
            <a:ext cx="2664296" cy="36004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Közösség számára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467544" y="1682149"/>
            <a:ext cx="1103656" cy="90156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215863" y="1700808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1.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15863" y="2132856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2.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3444949" y="1682149"/>
            <a:ext cx="1052623" cy="975991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3203848" y="1705454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1.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203848" y="2185119"/>
            <a:ext cx="32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2.</a:t>
            </a:r>
            <a:endParaRPr lang="hu-HU" sz="1400" b="1" dirty="0" err="1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6288852" y="1705454"/>
            <a:ext cx="1292162" cy="952686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16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Fejlesztési igények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Minden második vecsési lakos a közutak és kapcsolódó infrastruktúra fejlesztését, a szelektív hulladékgyűjtést, valamint a MÁV állomások és környékének korszerűsítését szorgalmazza.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7352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Ön milyen fejlesztéseket látna szívesen Vecsésen?</a:t>
            </a:r>
          </a:p>
          <a:p>
            <a:pPr algn="ctr"/>
            <a:endParaRPr lang="hu-HU" sz="1300" dirty="0" smtClean="0">
              <a:solidFill>
                <a:srgbClr val="0F5AAA"/>
              </a:solidFill>
              <a:latin typeface="+mj-lt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6308725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2" name="Diagram 11"/>
          <p:cNvGraphicFramePr>
            <a:graphicFrameLocks/>
          </p:cNvGraphicFramePr>
          <p:nvPr/>
        </p:nvGraphicFramePr>
        <p:xfrm>
          <a:off x="250824" y="1557338"/>
          <a:ext cx="3961136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572000" y="1916832"/>
            <a:ext cx="433152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lakosság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harmada igényelne sportberuházásokat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[különösen a fiatalabb korosztály], valamint az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iskola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[különösen, akinek van gyermeke] és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egészségügyi intézmények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[főleg az idősebbek]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korszerűsítését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Több, mint a lakosság negyede a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közvilágítással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[főleg a nők] kapcsolatban várna fejlődést, 23% pedig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óvodák/bölcsődék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további felújítását szorgalmazná.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Szórványosan megjelennek szórakozóhelyek, közösségi terek felújítására, a közösségi közlekedés fejlesztésére, valamint a nagyobb közbiztonságra vonatkozó igények [3-4%]. 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683568" y="1653587"/>
            <a:ext cx="1801229" cy="1036450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682539" y="2749827"/>
            <a:ext cx="1801229" cy="99283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 rot="16200000">
            <a:off x="-118828" y="1999693"/>
            <a:ext cx="119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400" b="1" dirty="0" smtClean="0">
                <a:solidFill>
                  <a:schemeClr val="accent3"/>
                </a:solidFill>
                <a:latin typeface="+mn-lt"/>
              </a:rPr>
              <a:t>Legfontosabb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17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Fejlettség megítélése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túlnyomó többsége szerint Vecsés fejlődő város. A többség tisztában van azzal, hogy Vecsés járási székhely lett.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250824" y="1197352"/>
            <a:ext cx="4197350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Hogyan jellemezné Vecsés városát fejlődését tekintve?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4134272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0442" y="4134272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4918538" y="1196752"/>
            <a:ext cx="3961136" cy="50345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200" dirty="0" smtClean="0">
                <a:solidFill>
                  <a:srgbClr val="0F5AAA"/>
                </a:solidFill>
                <a:latin typeface="+mj-lt"/>
              </a:rPr>
              <a:t>Tudja-e, hogy Vecsés járási székhely lett?</a:t>
            </a:r>
          </a:p>
        </p:txBody>
      </p:sp>
      <p:graphicFrame>
        <p:nvGraphicFramePr>
          <p:cNvPr id="16" name="Diagram 15"/>
          <p:cNvGraphicFramePr>
            <a:graphicFrameLocks/>
          </p:cNvGraphicFramePr>
          <p:nvPr/>
        </p:nvGraphicFramePr>
        <p:xfrm>
          <a:off x="250824" y="1700209"/>
          <a:ext cx="4197350" cy="243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4682324" y="1700808"/>
          <a:ext cx="4197350" cy="243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zövegdoboz 19"/>
          <p:cNvSpPr txBox="1"/>
          <p:nvPr/>
        </p:nvSpPr>
        <p:spPr>
          <a:xfrm>
            <a:off x="250824" y="4378602"/>
            <a:ext cx="865269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Mindössze a válaszadók 4%-a gondolja, hogy Vecsés stagnál,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az összes többi válaszadó szerint fejlődés figyelhető meg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a város életében [43% gyorsan fejlődő, 52% szerint fejlődő város].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E tekintetben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nincs különbség demográfiai szempontok szerint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, nemtől, kortól, iskolai végzettségtől függetlenül, mindenki fejlődő városnak tekinti Vecsést.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83%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-a tudja, hogy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 járási székhely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lett. Szignifikánsan magasabb arányban vannak ezzel tisztában a </a:t>
            </a:r>
          </a:p>
          <a:p>
            <a:pPr marL="722313" lvl="1" indent="-265113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45 évnél idősebbek, </a:t>
            </a:r>
          </a:p>
          <a:p>
            <a:pPr marL="722313" lvl="1" indent="-265113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több, mint 20 éve Vecsésen élők, </a:t>
            </a:r>
          </a:p>
          <a:p>
            <a:pPr marL="722313" lvl="1" indent="-265113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nyugdíjasok, a vállalkozók. [</a:t>
            </a:r>
            <a:r>
              <a:rPr lang="hu-HU" sz="1200" dirty="0" err="1" smtClean="0">
                <a:latin typeface="Calibri" pitchFamily="34" charset="0"/>
                <a:sym typeface="Wingdings" pitchFamily="2" charset="2"/>
              </a:rPr>
              <a:t>ld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: Táblaköteg]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805916" y="2902688"/>
            <a:ext cx="1207274" cy="584791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18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| Polgármesteri Hivatal, Járási Okmányiroda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Polgármesteri Hivatal munkájával a </a:t>
            </a:r>
            <a:r>
              <a:rPr lang="hu-HU" sz="1600" b="1" dirty="0" err="1" smtClean="0">
                <a:latin typeface="+mn-lt"/>
              </a:rPr>
              <a:t>vecsésiek</a:t>
            </a:r>
            <a:r>
              <a:rPr lang="hu-HU" sz="1600" b="1" dirty="0" smtClean="0">
                <a:latin typeface="+mn-lt"/>
              </a:rPr>
              <a:t> 70%-a elégedett, míg a Járási Okmányiroda munkáját 46%-uk értékelte 4-esre vagy 5-ösre.</a:t>
            </a:r>
          </a:p>
        </p:txBody>
      </p:sp>
      <p:sp>
        <p:nvSpPr>
          <p:cNvPr id="11" name="Szövegdoboz 10"/>
          <p:cNvSpPr txBox="1">
            <a:spLocks/>
          </p:cNvSpPr>
          <p:nvPr/>
        </p:nvSpPr>
        <p:spPr>
          <a:xfrm>
            <a:off x="4695825" y="1196752"/>
            <a:ext cx="4197350" cy="2874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Mennyire elégedett a Járási Okmányiroda munkájával?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5" y="4134272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30442" y="4134272"/>
            <a:ext cx="39611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51520" y="1196752"/>
            <a:ext cx="4197350" cy="2874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Mennyire elégedett a Polgármesteri Hivatal munkájával?</a:t>
            </a:r>
          </a:p>
        </p:txBody>
      </p:sp>
      <p:graphicFrame>
        <p:nvGraphicFramePr>
          <p:cNvPr id="16" name="Diagram 15"/>
          <p:cNvGraphicFramePr>
            <a:graphicFrameLocks/>
          </p:cNvGraphicFramePr>
          <p:nvPr/>
        </p:nvGraphicFramePr>
        <p:xfrm>
          <a:off x="4695825" y="1700209"/>
          <a:ext cx="4197350" cy="243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251520" y="1700208"/>
          <a:ext cx="4197350" cy="243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Szövegdoboz 19"/>
          <p:cNvSpPr txBox="1">
            <a:spLocks/>
          </p:cNvSpPr>
          <p:nvPr/>
        </p:nvSpPr>
        <p:spPr>
          <a:xfrm>
            <a:off x="250824" y="1412176"/>
            <a:ext cx="4183832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 elégedett, 5 – Teljes mértékben elégedett</a:t>
            </a: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4709343" y="1412176"/>
            <a:ext cx="4183832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 elégedett, 5 – Teljes mértékben elégedett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250824" y="4378602"/>
            <a:ext cx="865269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többsége elégedett a Polgármesteri Hivatal munkájával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Az elégedetlenek aránya mindössze 5% [1-es vagy 2-es értékelést adtak]. Szignifikánsan magasabb arányban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elégedettek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a 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35-44 évesek, és a 65 évnél idősebbek, 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nők,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az 5-20 éve Vecsésen élők, 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 a nyugdíjasok,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házastárssal élők, illetve özvegyek, </a:t>
            </a:r>
          </a:p>
          <a:p>
            <a:pPr marL="722313" lvl="1" indent="-265113" algn="just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az 1-2 fős, illetve a 5+ fős háztartásban élők. [</a:t>
            </a:r>
            <a:r>
              <a:rPr lang="hu-HU" sz="1200" dirty="0" err="1" smtClean="0">
                <a:latin typeface="Calibri" pitchFamily="34" charset="0"/>
                <a:sym typeface="Wingdings" pitchFamily="2" charset="2"/>
              </a:rPr>
              <a:t>ld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: Táblaköteg]</a:t>
            </a:r>
          </a:p>
          <a:p>
            <a:pPr marL="2651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Járási Okmányiroda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munkáját a válaszadók harmada nem tudja megítélni,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46%-a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viszont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elégedett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Főként a 20 évnél nem régebben Vecsésen élőknek, a nyugdíjasoknak és gazdaságilag inaktívaknak van pozitív véleményük.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297712" y="3195083"/>
            <a:ext cx="1161082" cy="37793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3"/>
          <p:cNvSpPr/>
          <p:nvPr/>
        </p:nvSpPr>
        <p:spPr>
          <a:xfrm>
            <a:off x="286586" y="2613360"/>
            <a:ext cx="1161082" cy="37793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19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0824" y="211480"/>
            <a:ext cx="7197745" cy="360000"/>
          </a:xfrm>
        </p:spPr>
        <p:txBody>
          <a:bodyPr>
            <a:normAutofit/>
          </a:bodyPr>
          <a:lstStyle/>
          <a:p>
            <a:r>
              <a:rPr lang="hu-HU" dirty="0" smtClean="0"/>
              <a:t>Elégedettség | Hulladékszállítás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lakosság közel háromnegyede elégedett a hulladékszállítás minőségével.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0824" y="6308725"/>
            <a:ext cx="48252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51520" y="1196752"/>
            <a:ext cx="4824536" cy="28803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Mennyire elégedett a hulladékszállítás minőségével?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/>
        </p:nvGraphicFramePr>
        <p:xfrm>
          <a:off x="250824" y="1700208"/>
          <a:ext cx="4825232" cy="460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zövegdoboz 11"/>
          <p:cNvSpPr txBox="1">
            <a:spLocks/>
          </p:cNvSpPr>
          <p:nvPr/>
        </p:nvSpPr>
        <p:spPr>
          <a:xfrm>
            <a:off x="28824" y="1412176"/>
            <a:ext cx="5047232" cy="288032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Skálás kérdés: 1-Egyáltalán nem elégedett, 5 – Teljes mértékben elégedett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292080" y="1916832"/>
            <a:ext cx="36114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600" dirty="0" err="1" smtClean="0">
                <a:latin typeface="Calibri" pitchFamily="34" charset="0"/>
                <a:sym typeface="Wingdings" pitchFamily="2" charset="2"/>
              </a:rPr>
              <a:t>vecsésiek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mindössze 8%-a kifogásolja a hulladékszállítás minőségét.</a:t>
            </a:r>
          </a:p>
          <a:p>
            <a:pPr marL="265113" indent="-265113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Szignifikánsan </a:t>
            </a: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magasabb arányban elégedettek</a:t>
            </a:r>
            <a:r>
              <a:rPr lang="hu-HU" sz="1600" dirty="0" smtClean="0">
                <a:latin typeface="Calibri" pitchFamily="34" charset="0"/>
                <a:sym typeface="Wingdings" pitchFamily="2" charset="2"/>
              </a:rPr>
              <a:t> a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65 évnél idősebbek, 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alacsonyabb iskolai végzettségűek,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nyugdíjasok, 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 özvegyek, </a:t>
            </a:r>
          </a:p>
          <a:p>
            <a:pPr marL="722313" lvl="1" indent="-26511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illetve az 1-2 fős háztartásban élők.</a:t>
            </a:r>
            <a:endParaRPr lang="hu-HU" sz="16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921455" y="2934586"/>
            <a:ext cx="1161082" cy="244549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861237" y="3933056"/>
            <a:ext cx="1222744" cy="46882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dirty="0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</a:t>
            </a:fld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214414" y="1734829"/>
            <a:ext cx="6929486" cy="369332"/>
            <a:chOff x="1214414" y="1273718"/>
            <a:chExt cx="6929486" cy="369332"/>
          </a:xfrm>
        </p:grpSpPr>
        <p:sp>
          <p:nvSpPr>
            <p:cNvPr id="9" name="Lekerekített téglalap 8"/>
            <p:cNvSpPr>
              <a:spLocks noChangeAspect="1"/>
            </p:cNvSpPr>
            <p:nvPr/>
          </p:nvSpPr>
          <p:spPr>
            <a:xfrm>
              <a:off x="1214414" y="1343535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1</a:t>
              </a:r>
              <a:endParaRPr lang="hu-HU" sz="1400" b="1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A kutatás háttere</a:t>
              </a: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214414" y="2457227"/>
            <a:ext cx="6929486" cy="369332"/>
            <a:chOff x="1214414" y="1273718"/>
            <a:chExt cx="6929486" cy="369332"/>
          </a:xfrm>
        </p:grpSpPr>
        <p:sp>
          <p:nvSpPr>
            <p:cNvPr id="13" name="Lekerekített téglalap 12"/>
            <p:cNvSpPr>
              <a:spLocks noChangeAspect="1"/>
            </p:cNvSpPr>
            <p:nvPr/>
          </p:nvSpPr>
          <p:spPr>
            <a:xfrm>
              <a:off x="1214414" y="1343535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2</a:t>
              </a:r>
              <a:endParaRPr lang="hu-HU" sz="1400" b="1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Demográfia</a:t>
              </a: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214414" y="3187332"/>
            <a:ext cx="6929486" cy="369332"/>
            <a:chOff x="1214414" y="1273718"/>
            <a:chExt cx="6929486" cy="369332"/>
          </a:xfrm>
        </p:grpSpPr>
        <p:sp>
          <p:nvSpPr>
            <p:cNvPr id="16" name="Lekerekített téglalap 15"/>
            <p:cNvSpPr>
              <a:spLocks noChangeAspect="1"/>
            </p:cNvSpPr>
            <p:nvPr/>
          </p:nvSpPr>
          <p:spPr>
            <a:xfrm>
              <a:off x="1214414" y="1357298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3</a:t>
              </a:r>
              <a:endParaRPr lang="hu-HU" sz="1400" b="1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Közszolgáltatások Vecsésen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1214414" y="3995772"/>
            <a:ext cx="6929486" cy="369332"/>
            <a:chOff x="1214414" y="1273718"/>
            <a:chExt cx="6929486" cy="369332"/>
          </a:xfrm>
        </p:grpSpPr>
        <p:sp>
          <p:nvSpPr>
            <p:cNvPr id="22" name="Lekerekített téglalap 21"/>
            <p:cNvSpPr>
              <a:spLocks noChangeAspect="1"/>
            </p:cNvSpPr>
            <p:nvPr/>
          </p:nvSpPr>
          <p:spPr>
            <a:xfrm>
              <a:off x="1214414" y="1357298"/>
              <a:ext cx="252000" cy="25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b"/>
            <a:lstStyle/>
            <a:p>
              <a:pPr algn="r"/>
              <a:r>
                <a:rPr lang="hu-HU" sz="1400" b="1" dirty="0" smtClean="0"/>
                <a:t>4</a:t>
              </a:r>
              <a:endParaRPr lang="hu-HU" sz="1400" b="1" dirty="0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1714480" y="1273718"/>
              <a:ext cx="642942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hu-HU" dirty="0" smtClean="0">
                  <a:solidFill>
                    <a:schemeClr val="tx2"/>
                  </a:solidFill>
                  <a:latin typeface="+mn-lt"/>
                </a:rPr>
                <a:t>Összefoglalás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kutatás legfontosabb eredményei, és megállapításai</a:t>
            </a:r>
            <a:endParaRPr lang="hu-HU" dirty="0"/>
          </a:p>
        </p:txBody>
      </p:sp>
      <p:pic>
        <p:nvPicPr>
          <p:cNvPr id="10" name="Kép helye 9" descr="crossroads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654" b="1265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20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21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50825" y="908720"/>
            <a:ext cx="86407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túlnyomó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többsége több, mint 20 éve Vecsésen él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A megkérdezettek több, mint fele nem lakott huzamosabb ideig más településen. A „betelepülők” jellemzően a Budapestről, illetve a keleti országrész más városaiból érkeztek.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vecsési lakosok 87%-a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Vecsési Tájékoztatóból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42%-a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helyi televízió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adásaiból, 28%-a pedig Vecsés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hivatalos honlapjáról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értesül a helyi fejlesztésekről, beruházásokról. A helyi médián kívül jelentős szerepe van a „közbeszédnek” is, a lakosság harmada hall a helyi beruházásokról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szomszédoktól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barátoktól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családtagoktól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többsége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nyomon követi a vecsési beruházásokat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szinte kivétel nélkül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mindenki tud említeni jelentős fejlesztést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az elmúlt időszakból [a lakosság kétötöde 5-9, további kétötöde 10-nél is több fejlesztésre emlékszik].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Szakorvosi Rendelőintézet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önkormányzati támogatását 10-ből 9 vecsési lakos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helyesli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- életkortól, nemtől, iskolai végzettségtől függetlenül. 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legismertebb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beruházás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Bálint Ágnes Kulturális Központ létrehozása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melyről a lakosság 96%-a hallott. De igen magas a piactér felújításának ismertsége is [93%]. A többi felsorolt beruházásról is sokan tudnak [73-86%].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beruházások közül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Szakorvosi rendelő bővítését és fejlesztését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valamint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Művelődési Ház létrehozását tartják legfontosabbnak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maguk, és a közösség szempontjából is a válaszadók. A legfontosabb önkormányzati szolgáltatásnak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víz- és csatorna szolgáltatást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valamint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hulladékszállítást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tartják. 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Minden második vecsési lakos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a közutak és kapcsolódó infrastruktúra fejlesztését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szelektív hulladékgyűjtést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[bár a lakosság közel háromnegyede elégedett a hulladékszállítás jelenlegi minőségével], valamint 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MÁV állomások és környékének korszerűsítését szorgalmazná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A lakosság harmada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igényelne sportberuházásokat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valamint az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iskola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és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egészségügyi intézmények korszerűsítését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65113" lvl="1" indent="-265113" algn="just">
              <a:lnSpc>
                <a:spcPts val="18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lakosság túlnyomó többsége szerint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Vecsés fejlődő város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 Alapvetően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elégedettek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a Polgármesteri Hivatal munkájával, illetve a Járási Okmányirodával [bár a válaszadók harmada ez utóbbit nem tudja megítélni].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828674" y="1643507"/>
            <a:ext cx="3311278" cy="856800"/>
          </a:xfrm>
        </p:spPr>
        <p:txBody>
          <a:bodyPr/>
          <a:lstStyle/>
          <a:p>
            <a:r>
              <a:rPr lang="hu-HU" dirty="0" smtClean="0"/>
              <a:t>További</a:t>
            </a:r>
            <a:endParaRPr lang="hu-HU" dirty="0"/>
          </a:p>
        </p:txBody>
      </p:sp>
      <p:sp>
        <p:nvSpPr>
          <p:cNvPr id="71" name="Szöveg helye 70"/>
          <p:cNvSpPr>
            <a:spLocks noGrp="1"/>
          </p:cNvSpPr>
          <p:nvPr>
            <p:ph type="body" sz="quarter" idx="18"/>
          </p:nvPr>
        </p:nvSpPr>
        <p:spPr>
          <a:xfrm>
            <a:off x="828674" y="2500307"/>
            <a:ext cx="3815334" cy="857255"/>
          </a:xfrm>
        </p:spPr>
        <p:txBody>
          <a:bodyPr/>
          <a:lstStyle/>
          <a:p>
            <a:r>
              <a:rPr lang="hu-HU" dirty="0"/>
              <a:t>i</a:t>
            </a:r>
            <a:r>
              <a:rPr lang="hu-HU" dirty="0" smtClean="0"/>
              <a:t>nformáció:</a:t>
            </a:r>
            <a:endParaRPr lang="hu-HU" dirty="0"/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6162671" y="5343366"/>
            <a:ext cx="27305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>
              <a:tabLst>
                <a:tab pos="312738" algn="l"/>
              </a:tabLst>
            </a:pP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Kutatás, elemzések, tanácsadás:</a:t>
            </a:r>
          </a:p>
          <a:p>
            <a:pPr>
              <a:tabLst>
                <a:tab pos="312738" algn="l"/>
              </a:tabLst>
            </a:pPr>
            <a:r>
              <a:rPr lang="hu-HU" sz="1600" dirty="0" smtClean="0">
                <a:solidFill>
                  <a:schemeClr val="tx2"/>
                </a:solidFill>
                <a:latin typeface="Calibri" pitchFamily="34" charset="0"/>
              </a:rPr>
              <a:t>www.bellresearch.hu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6527" y="5971661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6527" y="6181211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églalap 24"/>
          <p:cNvSpPr/>
          <p:nvPr/>
        </p:nvSpPr>
        <p:spPr>
          <a:xfrm>
            <a:off x="6916077" y="5971661"/>
            <a:ext cx="1977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8775" algn="l"/>
              </a:tabLst>
            </a:pPr>
            <a:r>
              <a:rPr lang="hu-H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facebook.com/bellresearch</a:t>
            </a:r>
          </a:p>
          <a:p>
            <a:pPr>
              <a:tabLst>
                <a:tab pos="358775" algn="l"/>
              </a:tabLst>
            </a:pPr>
            <a:r>
              <a:rPr lang="hu-H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twitter.com/bellresearch</a:t>
            </a:r>
            <a:endParaRPr lang="hu-HU" sz="12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Szöveg helye 30"/>
          <p:cNvSpPr>
            <a:spLocks noGrp="1"/>
          </p:cNvSpPr>
          <p:nvPr>
            <p:ph type="body" sz="quarter" idx="11"/>
          </p:nvPr>
        </p:nvSpPr>
        <p:spPr>
          <a:xfrm>
            <a:off x="570758" y="4394480"/>
            <a:ext cx="3713210" cy="252000"/>
          </a:xfrm>
        </p:spPr>
        <p:txBody>
          <a:bodyPr>
            <a:normAutofit/>
          </a:bodyPr>
          <a:lstStyle/>
          <a:p>
            <a:r>
              <a:rPr lang="hu-HU" dirty="0" smtClean="0"/>
              <a:t>Fanici Mihály</a:t>
            </a:r>
            <a:endParaRPr lang="hu-HU" dirty="0"/>
          </a:p>
        </p:txBody>
      </p:sp>
      <p:sp>
        <p:nvSpPr>
          <p:cNvPr id="28" name="Szöveg helye 61"/>
          <p:cNvSpPr>
            <a:spLocks noGrp="1"/>
          </p:cNvSpPr>
          <p:nvPr>
            <p:ph type="body" sz="quarter" idx="12"/>
          </p:nvPr>
        </p:nvSpPr>
        <p:spPr>
          <a:xfrm>
            <a:off x="561488" y="4646480"/>
            <a:ext cx="4802600" cy="252000"/>
          </a:xfrm>
        </p:spPr>
        <p:txBody>
          <a:bodyPr/>
          <a:lstStyle/>
          <a:p>
            <a:r>
              <a:rPr lang="hu-HU" dirty="0" smtClean="0"/>
              <a:t>vezető tanácsadó</a:t>
            </a:r>
          </a:p>
        </p:txBody>
      </p:sp>
      <p:sp>
        <p:nvSpPr>
          <p:cNvPr id="29" name="Szöveg helye 65"/>
          <p:cNvSpPr>
            <a:spLocks noGrp="1"/>
          </p:cNvSpPr>
          <p:nvPr>
            <p:ph type="body" sz="quarter" idx="13"/>
          </p:nvPr>
        </p:nvSpPr>
        <p:spPr>
          <a:xfrm>
            <a:off x="570759" y="4882428"/>
            <a:ext cx="3713209" cy="252000"/>
          </a:xfrm>
        </p:spPr>
        <p:txBody>
          <a:bodyPr/>
          <a:lstStyle/>
          <a:p>
            <a:r>
              <a:rPr lang="hu-HU" dirty="0" err="1" smtClean="0"/>
              <a:t>mihaly.fanici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  <p:sp>
        <p:nvSpPr>
          <p:cNvPr id="30" name="Szöveg helye 67"/>
          <p:cNvSpPr>
            <a:spLocks noGrp="1"/>
          </p:cNvSpPr>
          <p:nvPr>
            <p:ph type="body" sz="quarter" idx="15"/>
          </p:nvPr>
        </p:nvSpPr>
        <p:spPr>
          <a:xfrm>
            <a:off x="570758" y="5314278"/>
            <a:ext cx="3713210" cy="252000"/>
          </a:xfrm>
        </p:spPr>
        <p:txBody>
          <a:bodyPr/>
          <a:lstStyle/>
          <a:p>
            <a:r>
              <a:rPr lang="hu-HU" dirty="0" smtClean="0"/>
              <a:t>Nagy Erna</a:t>
            </a:r>
            <a:endParaRPr lang="hu-HU" dirty="0"/>
          </a:p>
        </p:txBody>
      </p:sp>
      <p:sp>
        <p:nvSpPr>
          <p:cNvPr id="32" name="Szöveg helye 68"/>
          <p:cNvSpPr>
            <a:spLocks noGrp="1"/>
          </p:cNvSpPr>
          <p:nvPr>
            <p:ph type="body" sz="quarter" idx="16"/>
          </p:nvPr>
        </p:nvSpPr>
        <p:spPr>
          <a:xfrm>
            <a:off x="570758" y="5589690"/>
            <a:ext cx="3713210" cy="252000"/>
          </a:xfrm>
        </p:spPr>
        <p:txBody>
          <a:bodyPr/>
          <a:lstStyle/>
          <a:p>
            <a:r>
              <a:rPr lang="hu-HU" dirty="0" smtClean="0"/>
              <a:t>kutató</a:t>
            </a:r>
            <a:endParaRPr lang="hu-HU" dirty="0"/>
          </a:p>
        </p:txBody>
      </p:sp>
      <p:sp>
        <p:nvSpPr>
          <p:cNvPr id="33" name="Szöveg helye 69"/>
          <p:cNvSpPr>
            <a:spLocks noGrp="1"/>
          </p:cNvSpPr>
          <p:nvPr>
            <p:ph type="body" sz="quarter" idx="17"/>
          </p:nvPr>
        </p:nvSpPr>
        <p:spPr>
          <a:xfrm>
            <a:off x="568820" y="5841690"/>
            <a:ext cx="3715148" cy="252000"/>
          </a:xfrm>
        </p:spPr>
        <p:txBody>
          <a:bodyPr/>
          <a:lstStyle/>
          <a:p>
            <a:r>
              <a:rPr lang="hu-HU" dirty="0" err="1" smtClean="0"/>
              <a:t>erna.nagy</a:t>
            </a:r>
            <a:r>
              <a:rPr lang="hu-HU" dirty="0" smtClean="0"/>
              <a:t>@</a:t>
            </a:r>
            <a:r>
              <a:rPr lang="hu-HU" dirty="0" err="1" smtClean="0"/>
              <a:t>bellresearch.com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kutatás háttere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kutatás célja, jellemzői, és az alkalmazott módszertan bemutatása</a:t>
            </a:r>
            <a:endParaRPr lang="hu-HU" dirty="0"/>
          </a:p>
        </p:txBody>
      </p:sp>
      <p:pic>
        <p:nvPicPr>
          <p:cNvPr id="10" name="Kép helye 9" descr="fogaskeré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6744" r="16744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3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kutatás háttere</a:t>
            </a:r>
            <a:endParaRPr lang="hu-HU" dirty="0"/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250825" y="1041990"/>
            <a:ext cx="8640753" cy="5266733"/>
          </a:xfrm>
          <a:prstGeom prst="rect">
            <a:avLst/>
          </a:prstGeom>
        </p:spPr>
        <p:txBody>
          <a:bodyPr/>
          <a:lstStyle/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 kutatás háttere: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Vecsés Város Önkormányzata fel kívánja mérni a város lakóinak ismereteit és elégedettségét a helyi fejlesztéseket és beruházásokat illetően. A reprezentatív kutatás lebonyolításával a BellResearch Kft-t bízta meg. A kutatás Európa Uniós forrásból készült az „ÁROP-3.A.2-2013-2013-0031” azonosító számú, „Szervezetfejlesztés Vecsés Város Önkormányzata számára” című projekt keretében.</a:t>
            </a:r>
            <a:endParaRPr kumimoji="0" lang="hu-H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 kutatás célja: </a:t>
            </a:r>
            <a:r>
              <a:rPr lang="hu-HU" sz="1600" dirty="0" smtClean="0">
                <a:latin typeface="+mn-lt"/>
              </a:rPr>
              <a:t>a vecsési lakosság helyi fejlesztésekkel, beruházásokkal kapcsolatos ismereteinek, elégedettségének és igényeinek feltárása.</a:t>
            </a: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hu-HU" sz="1600" b="1" kern="0" noProof="0" dirty="0" smtClean="0">
                <a:solidFill>
                  <a:schemeClr val="tx2"/>
                </a:solidFill>
                <a:latin typeface="+mn-lt"/>
              </a:rPr>
              <a:t>Célcsoport:</a:t>
            </a:r>
            <a:r>
              <a:rPr lang="hu-HU" sz="1600" b="1" kern="0" noProof="0" dirty="0" smtClean="0"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18 éven felüli vecsési lakosok.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Adatfelvételi technika: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számítógéppel támogatott telefonos interjúkészítés [CATI], kiegészítve személyes kérdőíves lekérdezéssel.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hu-HU" sz="1600" b="1" kern="0" dirty="0" smtClean="0">
                <a:solidFill>
                  <a:schemeClr val="tx2"/>
                </a:solidFill>
                <a:latin typeface="+mn-lt"/>
              </a:rPr>
              <a:t>Interjúk hossza</a:t>
            </a:r>
            <a:r>
              <a:rPr lang="hu-HU" sz="1600" b="1" kern="0" dirty="0" smtClean="0">
                <a:latin typeface="+mn-lt"/>
              </a:rPr>
              <a:t>: </a:t>
            </a:r>
            <a:r>
              <a:rPr lang="hu-HU" sz="1600" kern="0" dirty="0" smtClean="0">
                <a:latin typeface="+mn-lt"/>
              </a:rPr>
              <a:t>~15 perc</a:t>
            </a:r>
          </a:p>
          <a:p>
            <a:pPr marL="444500" marR="0" lvl="1" indent="-285750" algn="just" defTabSz="914400" rtl="0" eaLnBrk="1" fontAlgn="base" latinLnBrk="0" hangingPunct="1">
              <a:lnSpc>
                <a:spcPts val="21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hu-HU" sz="1600" b="1" kern="0" dirty="0" smtClean="0">
                <a:solidFill>
                  <a:schemeClr val="tx2"/>
                </a:solidFill>
                <a:latin typeface="+mn-lt"/>
              </a:rPr>
              <a:t>Adatfelvétel időpontja: </a:t>
            </a:r>
            <a:r>
              <a:rPr lang="hu-HU" sz="1600" kern="0" dirty="0" smtClean="0">
                <a:latin typeface="+mn-lt"/>
              </a:rPr>
              <a:t>2013. december 10 – 2014. január 31.</a:t>
            </a:r>
            <a:endParaRPr kumimoji="0" lang="hu-HU" sz="160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44500" lvl="1" indent="-285750" algn="just">
              <a:lnSpc>
                <a:spcPts val="21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kumimoji="0" lang="hu-H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Súlyozás:</a:t>
            </a:r>
            <a:r>
              <a:rPr kumimoji="0" lang="hu-H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hu-HU" sz="1600" kern="0" dirty="0" smtClean="0">
                <a:latin typeface="+mn-lt"/>
              </a:rPr>
              <a:t>az eredmények reprezentativitásának biztosítása érdekében, a mintavételből adódó eltéréseket matematikai-statisztikai eljárással, ún. súlyozással korrigáltuk [nem és életkor szerint].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Demográfia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A válaszadók demográfiai jellemzőinek ismertetése</a:t>
            </a:r>
            <a:endParaRPr lang="hu-HU" dirty="0"/>
          </a:p>
        </p:txBody>
      </p:sp>
      <p:pic>
        <p:nvPicPr>
          <p:cNvPr id="10" name="Kép helye 9" descr="emberek 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2593" r="12593"/>
          <a:stretch>
            <a:fillRect/>
          </a:stretch>
        </p:blipFill>
        <p:spPr/>
      </p:pic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5</a:t>
            </a:fld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6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Életkor, nem, iskolai végzettség, gazdasági aktivitás</a:t>
            </a:r>
            <a:endParaRPr lang="hu-HU" dirty="0"/>
          </a:p>
        </p:txBody>
      </p:sp>
      <p:sp>
        <p:nvSpPr>
          <p:cNvPr id="15" name="Szövegdoboz 14"/>
          <p:cNvSpPr txBox="1">
            <a:spLocks/>
          </p:cNvSpPr>
          <p:nvPr/>
        </p:nvSpPr>
        <p:spPr>
          <a:xfrm>
            <a:off x="250825" y="758413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Életkor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0825" y="3413936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95825" y="3427211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50825" y="6308724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694228" y="6308724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250825" y="3640265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Iskolai végzettség</a:t>
            </a:r>
          </a:p>
        </p:txBody>
      </p:sp>
      <p:sp>
        <p:nvSpPr>
          <p:cNvPr id="22" name="Szövegdoboz 21"/>
          <p:cNvSpPr txBox="1">
            <a:spLocks/>
          </p:cNvSpPr>
          <p:nvPr/>
        </p:nvSpPr>
        <p:spPr>
          <a:xfrm>
            <a:off x="4694228" y="758413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Nem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4694228" y="3644768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Gazdasági aktivitás</a:t>
            </a:r>
          </a:p>
        </p:txBody>
      </p:sp>
      <p:graphicFrame>
        <p:nvGraphicFramePr>
          <p:cNvPr id="26" name="Diagram 25"/>
          <p:cNvGraphicFramePr>
            <a:graphicFrameLocks/>
          </p:cNvGraphicFramePr>
          <p:nvPr/>
        </p:nvGraphicFramePr>
        <p:xfrm>
          <a:off x="4695825" y="1123211"/>
          <a:ext cx="4195753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Diagram 26"/>
          <p:cNvGraphicFramePr>
            <a:graphicFrameLocks/>
          </p:cNvGraphicFramePr>
          <p:nvPr/>
        </p:nvGraphicFramePr>
        <p:xfrm>
          <a:off x="250825" y="1123209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Diagram 29"/>
          <p:cNvGraphicFramePr>
            <a:graphicFrameLocks/>
          </p:cNvGraphicFramePr>
          <p:nvPr/>
        </p:nvGraphicFramePr>
        <p:xfrm>
          <a:off x="250825" y="4004724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Diagram 30"/>
          <p:cNvGraphicFramePr>
            <a:graphicFrameLocks/>
          </p:cNvGraphicFramePr>
          <p:nvPr/>
        </p:nvGraphicFramePr>
        <p:xfrm>
          <a:off x="4695825" y="4004724"/>
          <a:ext cx="419735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Ellipszis 24"/>
          <p:cNvSpPr/>
          <p:nvPr/>
        </p:nvSpPr>
        <p:spPr>
          <a:xfrm rot="19144723">
            <a:off x="2872758" y="1052594"/>
            <a:ext cx="861862" cy="1325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3669419" y="1286540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28%</a:t>
            </a:r>
          </a:p>
        </p:txBody>
      </p:sp>
      <p:sp>
        <p:nvSpPr>
          <p:cNvPr id="29" name="Ellipszis 28"/>
          <p:cNvSpPr/>
          <p:nvPr/>
        </p:nvSpPr>
        <p:spPr>
          <a:xfrm rot="19144723">
            <a:off x="746431" y="2075911"/>
            <a:ext cx="1054968" cy="13253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441263" y="2996952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31%</a:t>
            </a:r>
          </a:p>
        </p:txBody>
      </p:sp>
      <p:sp>
        <p:nvSpPr>
          <p:cNvPr id="33" name="Ellipszis 32"/>
          <p:cNvSpPr/>
          <p:nvPr/>
        </p:nvSpPr>
        <p:spPr>
          <a:xfrm rot="3285098">
            <a:off x="1130995" y="959368"/>
            <a:ext cx="660277" cy="1242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övegdoboz 33"/>
          <p:cNvSpPr txBox="1"/>
          <p:nvPr/>
        </p:nvSpPr>
        <p:spPr>
          <a:xfrm>
            <a:off x="683568" y="1124744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19%</a:t>
            </a:r>
          </a:p>
        </p:txBody>
      </p:sp>
      <p:sp>
        <p:nvSpPr>
          <p:cNvPr id="35" name="Ellipszis 34"/>
          <p:cNvSpPr/>
          <p:nvPr/>
        </p:nvSpPr>
        <p:spPr>
          <a:xfrm rot="19144723">
            <a:off x="2962723" y="3934433"/>
            <a:ext cx="897673" cy="16134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Szövegdoboz 35"/>
          <p:cNvSpPr txBox="1"/>
          <p:nvPr/>
        </p:nvSpPr>
        <p:spPr>
          <a:xfrm>
            <a:off x="3687713" y="4221088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29%</a:t>
            </a:r>
          </a:p>
        </p:txBody>
      </p:sp>
      <p:sp>
        <p:nvSpPr>
          <p:cNvPr id="37" name="Ellipszis 36"/>
          <p:cNvSpPr/>
          <p:nvPr/>
        </p:nvSpPr>
        <p:spPr>
          <a:xfrm rot="2015876">
            <a:off x="576796" y="3979902"/>
            <a:ext cx="924499" cy="179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465261" y="4051811"/>
            <a:ext cx="59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28%</a:t>
            </a:r>
          </a:p>
        </p:txBody>
      </p:sp>
      <p:sp>
        <p:nvSpPr>
          <p:cNvPr id="39" name="Ellipszis 38"/>
          <p:cNvSpPr/>
          <p:nvPr/>
        </p:nvSpPr>
        <p:spPr>
          <a:xfrm rot="1678922">
            <a:off x="7101101" y="4247418"/>
            <a:ext cx="1348101" cy="2064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7812360" y="4010162"/>
            <a:ext cx="102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Aktívak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7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Családi állapot, háztartásméret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40480" y="4479210"/>
            <a:ext cx="43315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fele házas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, további 7%-a élettársi közösségben él, 23% egyedülálló, 6% elvált, az özvegyek aránya pedig 13%.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megkérdezettek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kétötöde él 1-2 fős,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57%-a 3-4 fős háztartásban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 12% azoknak az aránya, akik 5 –en vagy többen élnek együtt.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háztartások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harmadában van kiskorú, tizedében óvodás korú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gyermek.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1188" y="4128517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Szövegdoboz 11"/>
          <p:cNvSpPr txBox="1">
            <a:spLocks/>
          </p:cNvSpPr>
          <p:nvPr/>
        </p:nvSpPr>
        <p:spPr>
          <a:xfrm>
            <a:off x="245525" y="1127051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Családi állapot</a:t>
            </a: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4686091" y="1092716"/>
            <a:ext cx="4145172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Háztartásméret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86091" y="6308725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5" name="Diagram 14"/>
          <p:cNvGraphicFramePr>
            <a:graphicFrameLocks/>
          </p:cNvGraphicFramePr>
          <p:nvPr/>
        </p:nvGraphicFramePr>
        <p:xfrm>
          <a:off x="251188" y="1502481"/>
          <a:ext cx="4197350" cy="263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Diagram 17"/>
          <p:cNvGraphicFramePr>
            <a:graphicFrameLocks/>
          </p:cNvGraphicFramePr>
          <p:nvPr/>
        </p:nvGraphicFramePr>
        <p:xfrm>
          <a:off x="4686091" y="1491849"/>
          <a:ext cx="4197350" cy="155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zövegdoboz 18"/>
          <p:cNvSpPr txBox="1"/>
          <p:nvPr/>
        </p:nvSpPr>
        <p:spPr>
          <a:xfrm>
            <a:off x="28824" y="72338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megkérdezettek közel fele 3-4 fős háztartásban él, többségük házas vagy élettársi közösségben él.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7116959" y="2708275"/>
            <a:ext cx="177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hu-HU" sz="1600" b="1" dirty="0" smtClean="0">
                <a:solidFill>
                  <a:schemeClr val="tx2"/>
                </a:solidFill>
                <a:latin typeface="+mn-lt"/>
              </a:rPr>
              <a:t>Átlagosan: 3 fő</a:t>
            </a:r>
          </a:p>
        </p:txBody>
      </p:sp>
      <p:sp>
        <p:nvSpPr>
          <p:cNvPr id="20" name="Szövegdoboz 19"/>
          <p:cNvSpPr txBox="1">
            <a:spLocks/>
          </p:cNvSpPr>
          <p:nvPr/>
        </p:nvSpPr>
        <p:spPr>
          <a:xfrm>
            <a:off x="4716016" y="3052271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Hány kiskorú van a háztartásban?</a:t>
            </a:r>
          </a:p>
        </p:txBody>
      </p:sp>
      <p:sp>
        <p:nvSpPr>
          <p:cNvPr id="21" name="Szövegdoboz 20"/>
          <p:cNvSpPr txBox="1">
            <a:spLocks/>
          </p:cNvSpPr>
          <p:nvPr/>
        </p:nvSpPr>
        <p:spPr>
          <a:xfrm>
            <a:off x="4729123" y="4623570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Hány óvodás korú van a háztartásban?</a:t>
            </a:r>
          </a:p>
        </p:txBody>
      </p:sp>
      <p:graphicFrame>
        <p:nvGraphicFramePr>
          <p:cNvPr id="22" name="Diagram 21"/>
          <p:cNvGraphicFramePr>
            <a:graphicFrameLocks/>
          </p:cNvGraphicFramePr>
          <p:nvPr/>
        </p:nvGraphicFramePr>
        <p:xfrm>
          <a:off x="4716016" y="3399434"/>
          <a:ext cx="41973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Diagram 22"/>
          <p:cNvGraphicFramePr>
            <a:graphicFrameLocks/>
          </p:cNvGraphicFramePr>
          <p:nvPr/>
        </p:nvGraphicFramePr>
        <p:xfrm>
          <a:off x="4716016" y="4970733"/>
          <a:ext cx="419735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Szövegdoboz 23"/>
          <p:cNvSpPr txBox="1"/>
          <p:nvPr/>
        </p:nvSpPr>
        <p:spPr>
          <a:xfrm>
            <a:off x="8106370" y="3140968"/>
            <a:ext cx="65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33%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377633" y="4746630"/>
            <a:ext cx="65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11%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7357730" y="3444949"/>
            <a:ext cx="1286540" cy="55289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Lekerekített téglalap 26"/>
          <p:cNvSpPr/>
          <p:nvPr/>
        </p:nvSpPr>
        <p:spPr>
          <a:xfrm>
            <a:off x="8155494" y="5039834"/>
            <a:ext cx="541939" cy="55289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8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Demográfia | Vecsési kötődés </a:t>
            </a:r>
            <a:endParaRPr lang="hu-HU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3295" y="4139149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Szövegdoboz 12"/>
          <p:cNvSpPr txBox="1">
            <a:spLocks/>
          </p:cNvSpPr>
          <p:nvPr/>
        </p:nvSpPr>
        <p:spPr>
          <a:xfrm>
            <a:off x="252421" y="1110351"/>
            <a:ext cx="4197350" cy="36479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Hány éve lakik Vecsésen?</a:t>
            </a:r>
          </a:p>
        </p:txBody>
      </p:sp>
      <p:sp>
        <p:nvSpPr>
          <p:cNvPr id="14" name="Szövegdoboz 13"/>
          <p:cNvSpPr txBox="1">
            <a:spLocks/>
          </p:cNvSpPr>
          <p:nvPr/>
        </p:nvSpPr>
        <p:spPr>
          <a:xfrm>
            <a:off x="4682718" y="1110350"/>
            <a:ext cx="4197350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400" dirty="0" smtClean="0">
                <a:solidFill>
                  <a:srgbClr val="0F5AAA"/>
                </a:solidFill>
                <a:latin typeface="+mj-lt"/>
              </a:rPr>
              <a:t>Élt-e más településen legalább 7 évig?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95130" y="6381328"/>
            <a:ext cx="41973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9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ahoma" pitchFamily="34" charset="0"/>
              </a:rPr>
              <a:t>Bázis: összes válaszadó</a:t>
            </a:r>
            <a:endParaRPr lang="hu-HU" sz="900" dirty="0">
              <a:solidFill>
                <a:schemeClr val="bg1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17" name="Diagram 16"/>
          <p:cNvGraphicFramePr>
            <a:graphicFrameLocks/>
          </p:cNvGraphicFramePr>
          <p:nvPr/>
        </p:nvGraphicFramePr>
        <p:xfrm>
          <a:off x="233295" y="1503949"/>
          <a:ext cx="4197350" cy="26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/>
          <p:cNvGraphicFramePr>
            <a:graphicFrameLocks/>
          </p:cNvGraphicFramePr>
          <p:nvPr/>
        </p:nvGraphicFramePr>
        <p:xfrm>
          <a:off x="4682718" y="1503949"/>
          <a:ext cx="4197350" cy="170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Szövegdoboz 20"/>
          <p:cNvSpPr txBox="1">
            <a:spLocks/>
          </p:cNvSpPr>
          <p:nvPr/>
        </p:nvSpPr>
        <p:spPr>
          <a:xfrm>
            <a:off x="4716016" y="3225853"/>
            <a:ext cx="4164052" cy="34716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Melyik régióban élt, mielőtt Vecsésre költözött?</a:t>
            </a:r>
          </a:p>
        </p:txBody>
      </p:sp>
      <p:sp>
        <p:nvSpPr>
          <p:cNvPr id="23" name="Szövegdoboz 22"/>
          <p:cNvSpPr txBox="1">
            <a:spLocks/>
          </p:cNvSpPr>
          <p:nvPr/>
        </p:nvSpPr>
        <p:spPr>
          <a:xfrm>
            <a:off x="4716016" y="4810029"/>
            <a:ext cx="4164052" cy="275155"/>
          </a:xfrm>
          <a:prstGeom prst="rect">
            <a:avLst/>
          </a:prstGeom>
          <a:noFill/>
        </p:spPr>
        <p:txBody>
          <a:bodyPr wrap="square" rtlCol="0" anchor="b">
            <a:normAutofit lnSpcReduction="10000"/>
          </a:bodyPr>
          <a:lstStyle/>
          <a:p>
            <a:pPr algn="ctr"/>
            <a:r>
              <a:rPr lang="hu-HU" sz="1300" dirty="0" smtClean="0">
                <a:solidFill>
                  <a:srgbClr val="0F5AAA"/>
                </a:solidFill>
                <a:latin typeface="+mj-lt"/>
              </a:rPr>
              <a:t>Település jellege, ahol korábban élt?</a:t>
            </a:r>
          </a:p>
        </p:txBody>
      </p:sp>
      <p:graphicFrame>
        <p:nvGraphicFramePr>
          <p:cNvPr id="24" name="Diagram 23"/>
          <p:cNvGraphicFramePr>
            <a:graphicFrameLocks/>
          </p:cNvGraphicFramePr>
          <p:nvPr/>
        </p:nvGraphicFramePr>
        <p:xfrm>
          <a:off x="4716016" y="3573016"/>
          <a:ext cx="41973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Diagram 24"/>
          <p:cNvGraphicFramePr>
            <a:graphicFrameLocks/>
          </p:cNvGraphicFramePr>
          <p:nvPr/>
        </p:nvGraphicFramePr>
        <p:xfrm>
          <a:off x="4716016" y="5085184"/>
          <a:ext cx="419735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28824" y="6119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+mn-lt"/>
              </a:rPr>
              <a:t>A válaszadók túlnyomó többsége több, mint 20 éve Vecsésen lakik. A megkérdezettek több, mint fele nem élt Vecsésen kívül máshol.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40480" y="4447852"/>
            <a:ext cx="433152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 válaszadók 96%-a legalább 5 éve Vecsésen él.</a:t>
            </a:r>
          </a:p>
          <a:p>
            <a:pPr marL="265113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46% 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azoknak az aránya, akik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korábban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 huzamosabb ideig [legalább 7 évig] </a:t>
            </a:r>
            <a:r>
              <a:rPr lang="hu-HU" sz="14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éltek más településen</a:t>
            </a:r>
            <a:r>
              <a:rPr lang="hu-HU" sz="14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22% a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fővárosból 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költözött Vecsésre, viszonylag magas arányban [5-8%] települtek be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Pest megyéből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, valamint az ország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keleti régióiból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.  A nyugati országrészből Vecsésre költözők aránya csekély.</a:t>
            </a:r>
          </a:p>
          <a:p>
            <a:pPr marL="722313" lvl="1" indent="-265113" algn="just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A „betelepülő” lakosság Budapest mellett jellemzően </a:t>
            </a:r>
            <a:r>
              <a:rPr lang="hu-HU" sz="12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más városokból </a:t>
            </a:r>
            <a:r>
              <a:rPr lang="hu-HU" sz="1200" dirty="0" smtClean="0">
                <a:latin typeface="Calibri" pitchFamily="34" charset="0"/>
                <a:sym typeface="Wingdings" pitchFamily="2" charset="2"/>
              </a:rPr>
              <a:t>érkezett.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Közszolgáltatások Vecsésen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0"/>
          </p:nvPr>
        </p:nvSpPr>
        <p:spPr>
          <a:xfrm>
            <a:off x="961475" y="3424996"/>
            <a:ext cx="6145749" cy="1147012"/>
          </a:xfrm>
        </p:spPr>
        <p:txBody>
          <a:bodyPr>
            <a:normAutofit/>
          </a:bodyPr>
          <a:lstStyle/>
          <a:p>
            <a:r>
              <a:rPr lang="hu-HU" dirty="0" smtClean="0"/>
              <a:t>Vecsés várost érintő fejlesztések, beruházások ismertsége, megítélése, lakossági igények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r>
              <a:rPr lang="hu-HU" smtClean="0"/>
              <a:t>Vecsés város kutatás | Kutatási eredmények | Közszolgáltatások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2014. 02. 20.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8221663" algn="r"/>
              </a:tabLst>
              <a:defRPr/>
            </a:pPr>
            <a:fld id="{3B1B568E-6732-4098-A82E-BF041DACF811}" type="slidenum">
              <a:rPr lang="hu-HU" smtClean="0"/>
              <a:pPr>
                <a:tabLst>
                  <a:tab pos="8221663" algn="r"/>
                </a:tabLst>
                <a:defRPr/>
              </a:pPr>
              <a:t>9</a:t>
            </a:fld>
            <a:endParaRPr lang="hu-HU" dirty="0"/>
          </a:p>
        </p:txBody>
      </p:sp>
      <p:pic>
        <p:nvPicPr>
          <p:cNvPr id="12" name="Kép helye 11" descr="csomag_kicsi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6868715" y="4335442"/>
            <a:ext cx="1870684" cy="175283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prezentáció_2012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.2 Címdia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09.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.3 Spec">
  <a:themeElements>
    <a:clrScheme name="BellResearch_12">
      <a:dk1>
        <a:sysClr val="windowText" lastClr="000000"/>
      </a:dk1>
      <a:lt1>
        <a:sysClr val="window" lastClr="FFFFFF"/>
      </a:lt1>
      <a:dk2>
        <a:srgbClr val="006EA6"/>
      </a:dk2>
      <a:lt2>
        <a:srgbClr val="EEECE1"/>
      </a:lt2>
      <a:accent1>
        <a:srgbClr val="0088CE"/>
      </a:accent1>
      <a:accent2>
        <a:srgbClr val="91C000"/>
      </a:accent2>
      <a:accent3>
        <a:srgbClr val="D53C09"/>
      </a:accent3>
      <a:accent4>
        <a:srgbClr val="FBA52D"/>
      </a:accent4>
      <a:accent5>
        <a:srgbClr val="DB0F86"/>
      </a:accent5>
      <a:accent6>
        <a:srgbClr val="F7D112"/>
      </a:accent6>
      <a:hlink>
        <a:srgbClr val="1C67B7"/>
      </a:hlink>
      <a:folHlink>
        <a:srgbClr val="599CE5"/>
      </a:folHlink>
    </a:clrScheme>
    <a:fontScheme name="BellResearch_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>
            <a:latin typeface="+mn-lt"/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24_prezentáció_2012</Template>
  <TotalTime>0</TotalTime>
  <Words>2471</Words>
  <Application>Microsoft Office PowerPoint</Application>
  <PresentationFormat>Diavetítés a képernyőre (4:3 oldalarány)</PresentationFormat>
  <Paragraphs>323</Paragraphs>
  <Slides>22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24_prezentáció_2012</vt:lpstr>
      <vt:lpstr>BR.2 Címdia</vt:lpstr>
      <vt:lpstr>BR.3 Spec</vt:lpstr>
      <vt:lpstr>1. dia</vt:lpstr>
      <vt:lpstr>Tartalom</vt:lpstr>
      <vt:lpstr>3. dia</vt:lpstr>
      <vt:lpstr>A kutatás háttere</vt:lpstr>
      <vt:lpstr>5. dia</vt:lpstr>
      <vt:lpstr>Demográfia | Életkor, nem, iskolai végzettség, gazdasági aktivitás</vt:lpstr>
      <vt:lpstr>Demográfia | Családi állapot, háztartásméret</vt:lpstr>
      <vt:lpstr>Demográfia | Vecsési kötődés </vt:lpstr>
      <vt:lpstr>9. dia</vt:lpstr>
      <vt:lpstr>Információforrások</vt:lpstr>
      <vt:lpstr>Beruházások nyomon követése</vt:lpstr>
      <vt:lpstr>Szakorvosi Rendelőintézet támogatása</vt:lpstr>
      <vt:lpstr>Beruházások ismertsége</vt:lpstr>
      <vt:lpstr>Beruházások fontossága</vt:lpstr>
      <vt:lpstr>Önkormányzati szolgáltatások fontossága</vt:lpstr>
      <vt:lpstr>Fejlesztési igények</vt:lpstr>
      <vt:lpstr>Fejlettség megítélése</vt:lpstr>
      <vt:lpstr>Elégedettség | Polgármesteri Hivatal, Járási Okmányiroda</vt:lpstr>
      <vt:lpstr>Elégedettség | Hulladékszállítás</vt:lpstr>
      <vt:lpstr>20. dia</vt:lpstr>
      <vt:lpstr>Összefoglalás</vt:lpstr>
      <vt:lpstr>További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2013-05-21T15:25:15Z</dcterms:created>
  <dcterms:modified xsi:type="dcterms:W3CDTF">2014-02-18T16:28:26Z</dcterms:modified>
</cp:coreProperties>
</file>